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399" r:id="rId2"/>
    <p:sldId id="397" r:id="rId3"/>
    <p:sldId id="400" r:id="rId4"/>
    <p:sldId id="405" r:id="rId5"/>
    <p:sldId id="407" r:id="rId6"/>
    <p:sldId id="469" r:id="rId7"/>
    <p:sldId id="257" r:id="rId8"/>
    <p:sldId id="373" r:id="rId9"/>
    <p:sldId id="395"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6" r:id="rId27"/>
    <p:sldId id="390" r:id="rId28"/>
    <p:sldId id="391" r:id="rId29"/>
    <p:sldId id="392" r:id="rId30"/>
    <p:sldId id="393" r:id="rId31"/>
    <p:sldId id="394" r:id="rId32"/>
    <p:sldId id="471" r:id="rId33"/>
    <p:sldId id="408" r:id="rId34"/>
    <p:sldId id="409" r:id="rId35"/>
    <p:sldId id="410" r:id="rId36"/>
    <p:sldId id="411" r:id="rId37"/>
    <p:sldId id="476" r:id="rId38"/>
    <p:sldId id="413" r:id="rId39"/>
    <p:sldId id="416" r:id="rId40"/>
    <p:sldId id="473" r:id="rId41"/>
    <p:sldId id="428" r:id="rId42"/>
    <p:sldId id="446" r:id="rId43"/>
    <p:sldId id="447" r:id="rId44"/>
    <p:sldId id="474" r:id="rId45"/>
    <p:sldId id="450" r:id="rId46"/>
    <p:sldId id="451" r:id="rId47"/>
    <p:sldId id="454" r:id="rId48"/>
    <p:sldId id="464" r:id="rId49"/>
    <p:sldId id="468" r:id="rId5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2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7C35BC-7A30-4B05-8C6C-C752D4176B15}" type="datetimeFigureOut">
              <a:rPr lang="zh-TW" altLang="en-US" smtClean="0"/>
              <a:pPr/>
              <a:t>2019/7/8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396527-A7EF-4900-AE44-7F6CB9A25D2B}"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a:noFill/>
        </p:spPr>
        <p:txBody>
          <a:bodyPr/>
          <a:lstStyle/>
          <a:p>
            <a:fld id="{884FB621-BBED-4D31-AA81-851F5D509D4C}" type="slidenum">
              <a:rPr lang="en-US" altLang="zh-TW" smtClean="0">
                <a:latin typeface="Arial" pitchFamily="34" charset="0"/>
              </a:rPr>
              <a:pPr/>
              <a:t>45</a:t>
            </a:fld>
            <a:endParaRPr lang="en-US" altLang="zh-TW" smtClean="0">
              <a:latin typeface="Arial" pitchFamily="34" charset="0"/>
            </a:endParaRPr>
          </a:p>
        </p:txBody>
      </p:sp>
      <p:sp>
        <p:nvSpPr>
          <p:cNvPr id="216067" name="Rectangle 2"/>
          <p:cNvSpPr>
            <a:spLocks noGrp="1" noRot="1" noChangeAspect="1" noChangeArrowheads="1" noTextEdit="1"/>
          </p:cNvSpPr>
          <p:nvPr>
            <p:ph type="sldImg"/>
          </p:nvPr>
        </p:nvSpPr>
        <p:spPr>
          <a:ln/>
        </p:spPr>
      </p:sp>
      <p:sp>
        <p:nvSpPr>
          <p:cNvPr id="216068" name="Rectangle 3"/>
          <p:cNvSpPr>
            <a:spLocks noGrp="1" noChangeArrowheads="1"/>
          </p:cNvSpPr>
          <p:nvPr>
            <p:ph type="body" idx="1"/>
          </p:nvPr>
        </p:nvSpPr>
        <p:spPr>
          <a:noFill/>
          <a:ln/>
        </p:spPr>
        <p:txBody>
          <a:bodyPr/>
          <a:lstStyle/>
          <a:p>
            <a:pPr eaLnBrk="1" hangingPunct="1"/>
            <a:r>
              <a:rPr lang="zh-TW" altLang="en-US" smtClean="0">
                <a:latin typeface="Arial" pitchFamily="34" charset="0"/>
              </a:rPr>
              <a:t>勞安法目的：防止職業災害</a:t>
            </a:r>
            <a:r>
              <a:rPr lang="en-US" altLang="zh-TW" smtClean="0">
                <a:latin typeface="Arial" pitchFamily="34" charset="0"/>
              </a:rPr>
              <a:t>(</a:t>
            </a:r>
            <a:r>
              <a:rPr lang="zh-TW" altLang="en-US" smtClean="0">
                <a:latin typeface="Arial" pitchFamily="34" charset="0"/>
              </a:rPr>
              <a:t>預防銀行業特性的災害</a:t>
            </a:r>
            <a:r>
              <a:rPr lang="en-US" altLang="zh-TW" smtClean="0">
                <a:latin typeface="Arial" pitchFamily="34" charset="0"/>
              </a:rPr>
              <a:t>)</a:t>
            </a:r>
          </a:p>
          <a:p>
            <a:pPr eaLnBrk="1" hangingPunct="1"/>
            <a:r>
              <a:rPr lang="zh-TW" altLang="en-US" smtClean="0">
                <a:latin typeface="Arial" pitchFamily="34" charset="0"/>
              </a:rPr>
              <a:t>勞安法為特別法</a:t>
            </a:r>
          </a:p>
          <a:p>
            <a:pPr eaLnBrk="1" hangingPunct="1"/>
            <a:r>
              <a:rPr lang="zh-TW" altLang="en-US" smtClean="0">
                <a:latin typeface="Arial" pitchFamily="34" charset="0"/>
              </a:rPr>
              <a:t>勞安法未規定事項，可沿用相關法令條文，如建管法、消防法等。</a:t>
            </a:r>
          </a:p>
          <a:p>
            <a:pPr eaLnBrk="1" hangingPunct="1"/>
            <a:r>
              <a:rPr lang="zh-TW" altLang="en-US" smtClean="0">
                <a:latin typeface="Arial" pitchFamily="34" charset="0"/>
              </a:rPr>
              <a:t>勞安法有</a:t>
            </a:r>
            <a:r>
              <a:rPr lang="en-US" altLang="zh-TW" smtClean="0">
                <a:latin typeface="Arial" pitchFamily="34" charset="0"/>
              </a:rPr>
              <a:t>(</a:t>
            </a:r>
            <a:r>
              <a:rPr lang="zh-TW" altLang="en-US" smtClean="0">
                <a:latin typeface="Arial" pitchFamily="34" charset="0"/>
              </a:rPr>
              <a:t>勞工</a:t>
            </a:r>
            <a:r>
              <a:rPr lang="en-US" altLang="zh-TW" smtClean="0">
                <a:latin typeface="Arial" pitchFamily="34" charset="0"/>
              </a:rPr>
              <a:t>)</a:t>
            </a:r>
            <a:r>
              <a:rPr lang="zh-TW" altLang="en-US" smtClean="0">
                <a:latin typeface="Arial" pitchFamily="34" charset="0"/>
              </a:rPr>
              <a:t>無過失主義特性。</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normAutofit/>
          </a:bodyPr>
          <a:lstStyle>
            <a:lvl1pPr marL="0" indent="0" algn="ctr">
              <a:buNone/>
              <a:defRPr sz="2800" b="1">
                <a:solidFill>
                  <a:schemeClr val="tx1"/>
                </a:solidFill>
                <a:latin typeface="標楷體" pitchFamily="65" charset="-120"/>
                <a:ea typeface="標楷體" pitchFamily="65" charset="-12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dirty="0" smtClean="0"/>
              <a:t>按一下以編輯母片副標題樣式</a:t>
            </a:r>
            <a:endParaRPr kumimoji="0" lang="en-US" dirty="0"/>
          </a:p>
        </p:txBody>
      </p:sp>
      <p:sp>
        <p:nvSpPr>
          <p:cNvPr id="28" name="日期版面配置區 27"/>
          <p:cNvSpPr>
            <a:spLocks noGrp="1"/>
          </p:cNvSpPr>
          <p:nvPr>
            <p:ph type="dt" sz="half" idx="10"/>
          </p:nvPr>
        </p:nvSpPr>
        <p:spPr>
          <a:xfrm>
            <a:off x="4499992" y="6165304"/>
            <a:ext cx="2476500" cy="476250"/>
          </a:xfrm>
        </p:spPr>
        <p:txBody>
          <a:bodyPr/>
          <a:lstStyle/>
          <a:p>
            <a:fld id="{9EDA2CAE-B8C1-487B-A882-B53962C78E4E}" type="datetimeFigureOut">
              <a:rPr lang="zh-TW" altLang="en-US" smtClean="0"/>
              <a:pPr/>
              <a:t>2019/7/8</a:t>
            </a:fld>
            <a:endParaRPr lang="zh-TW" altLang="en-US"/>
          </a:p>
        </p:txBody>
      </p:sp>
      <p:sp>
        <p:nvSpPr>
          <p:cNvPr id="29" name="投影片編號版面配置區 28"/>
          <p:cNvSpPr>
            <a:spLocks noGrp="1"/>
          </p:cNvSpPr>
          <p:nvPr>
            <p:ph type="sldNum" sz="quarter" idx="12"/>
          </p:nvPr>
        </p:nvSpPr>
        <p:spPr>
          <a:xfrm>
            <a:off x="8460432" y="6400800"/>
            <a:ext cx="683568" cy="457200"/>
          </a:xfrm>
          <a:noFill/>
          <a:ln>
            <a:noFill/>
          </a:ln>
        </p:spPr>
        <p:txBody>
          <a:bodyPr lIns="0" tIns="0" rIns="0" bIns="0">
            <a:noAutofit/>
          </a:bodyPr>
          <a:lstStyle>
            <a:lvl1pPr>
              <a:defRPr sz="1400">
                <a:solidFill>
                  <a:schemeClr val="tx1"/>
                </a:solidFill>
              </a:defRPr>
            </a:lvl1pPr>
          </a:lstStyle>
          <a:p>
            <a:fld id="{4F7D8523-BD21-446B-B277-394A10858FB1}" type="slidenum">
              <a:rPr lang="zh-TW" altLang="en-US" smtClean="0"/>
              <a:pPr/>
              <a:t>‹#›</a:t>
            </a:fld>
            <a:endParaRPr lang="zh-TW" altLang="en-US" dirty="0"/>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b="1" dirty="0">
                <a:solidFill>
                  <a:srgbClr val="FFFFFF"/>
                </a:solidFill>
                <a:latin typeface="標楷體" pitchFamily="65" charset="-120"/>
                <a:ea typeface="標楷體" pitchFamily="65" charset="-120"/>
              </a:defRPr>
            </a:lvl1pPr>
          </a:lstStyle>
          <a:p>
            <a:r>
              <a:rPr kumimoji="0" lang="zh-TW" altLang="en-US" dirty="0" smtClean="0"/>
              <a:t>按一下以編輯母片標題樣式</a:t>
            </a:r>
            <a:endParaRPr kumimoji="0" lang="en-US" dirty="0"/>
          </a:p>
        </p:txBody>
      </p:sp>
      <p:pic>
        <p:nvPicPr>
          <p:cNvPr id="14" name="圖片 6" descr="C:\Users\user\Downloads\image001.png"/>
          <p:cNvPicPr>
            <a:picLocks noChangeAspect="1" noChangeArrowheads="1"/>
          </p:cNvPicPr>
          <p:nvPr userDrawn="1"/>
        </p:nvPicPr>
        <p:blipFill>
          <a:blip r:embed="rId2" cstate="print"/>
          <a:srcRect/>
          <a:stretch>
            <a:fillRect/>
          </a:stretch>
        </p:blipFill>
        <p:spPr bwMode="auto">
          <a:xfrm>
            <a:off x="107950" y="6092825"/>
            <a:ext cx="3032125" cy="693738"/>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5" name="頁尾版面配置區 4"/>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4F7D8523-BD21-446B-B277-394A10858FB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5" name="頁尾版面配置區 4"/>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4F7D8523-BD21-446B-B277-394A10858FB1}"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4"/>
            <a:ext cx="8001000" cy="676275"/>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566738" y="1196979"/>
            <a:ext cx="3924300" cy="49688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美工圖案版面配置區 3"/>
          <p:cNvSpPr>
            <a:spLocks noGrp="1"/>
          </p:cNvSpPr>
          <p:nvPr>
            <p:ph type="clipArt" sz="half" idx="2"/>
          </p:nvPr>
        </p:nvSpPr>
        <p:spPr>
          <a:xfrm>
            <a:off x="4643438" y="1196979"/>
            <a:ext cx="3924300" cy="4968875"/>
          </a:xfrm>
        </p:spPr>
        <p:txBody>
          <a:bodyPr>
            <a:normAutofit/>
          </a:bodyPr>
          <a:lstStyle/>
          <a:p>
            <a:pPr lvl="0"/>
            <a:endParaRPr lang="zh-TW" altLang="en-US" noProof="0" smtClean="0"/>
          </a:p>
        </p:txBody>
      </p:sp>
      <p:sp>
        <p:nvSpPr>
          <p:cNvPr id="5" name="日期版面配置區 13"/>
          <p:cNvSpPr>
            <a:spLocks noGrp="1"/>
          </p:cNvSpPr>
          <p:nvPr>
            <p:ph type="dt" sz="half" idx="10"/>
          </p:nvPr>
        </p:nvSpPr>
        <p:spPr>
          <a:xfrm>
            <a:off x="6172200" y="6191250"/>
            <a:ext cx="2476500" cy="476250"/>
          </a:xfrm>
          <a:prstGeom prst="rect">
            <a:avLst/>
          </a:prstGeom>
        </p:spPr>
        <p:txBody>
          <a:bodyPr lIns="91404" tIns="45702" rIns="91404" bIns="45702"/>
          <a:lstStyle>
            <a:lvl1pPr>
              <a:defRPr/>
            </a:lvl1pPr>
          </a:lstStyle>
          <a:p>
            <a:pPr>
              <a:defRPr/>
            </a:pPr>
            <a:endParaRPr lang="en-US" altLang="zh-TW"/>
          </a:p>
        </p:txBody>
      </p:sp>
      <p:sp>
        <p:nvSpPr>
          <p:cNvPr id="6" name="頁尾版面配置區 2"/>
          <p:cNvSpPr>
            <a:spLocks noGrp="1"/>
          </p:cNvSpPr>
          <p:nvPr>
            <p:ph type="ftr" sz="quarter" idx="11"/>
          </p:nvPr>
        </p:nvSpPr>
        <p:spPr>
          <a:xfrm>
            <a:off x="914400" y="6172200"/>
            <a:ext cx="3962400" cy="457200"/>
          </a:xfrm>
          <a:prstGeom prst="rect">
            <a:avLst/>
          </a:prstGeom>
        </p:spPr>
        <p:txBody>
          <a:bodyPr lIns="91404" tIns="45702" rIns="91404" bIns="45702"/>
          <a:lstStyle>
            <a:lvl1pPr>
              <a:defRPr/>
            </a:lvl1pPr>
          </a:lstStyle>
          <a:p>
            <a:pPr>
              <a:defRPr/>
            </a:pPr>
            <a:endParaRPr lang="en-US" altLang="zh-TW"/>
          </a:p>
        </p:txBody>
      </p:sp>
      <p:sp>
        <p:nvSpPr>
          <p:cNvPr id="7" name="投影片編號版面配置區 22"/>
          <p:cNvSpPr>
            <a:spLocks noGrp="1"/>
          </p:cNvSpPr>
          <p:nvPr>
            <p:ph type="sldNum" sz="quarter" idx="12"/>
          </p:nvPr>
        </p:nvSpPr>
        <p:spPr>
          <a:xfrm>
            <a:off x="8686800" y="6400800"/>
            <a:ext cx="457200" cy="457200"/>
          </a:xfrm>
          <a:prstGeom prst="ellipse">
            <a:avLst/>
          </a:prstGeom>
        </p:spPr>
        <p:txBody>
          <a:bodyPr lIns="91404" tIns="45702" rIns="91404" bIns="45702"/>
          <a:lstStyle>
            <a:lvl1pPr>
              <a:defRPr/>
            </a:lvl1pPr>
          </a:lstStyle>
          <a:p>
            <a:pPr>
              <a:defRPr/>
            </a:pPr>
            <a:fld id="{C96B2370-AB94-42E4-9DBC-5F1E7E551B90}" type="slidenum">
              <a:rPr lang="en-US" altLang="zh-TW"/>
              <a:pPr>
                <a:defRPr/>
              </a:pPr>
              <a:t>‹#›</a:t>
            </a:fld>
            <a:endParaRPr lang="en-US" altLang="zh-T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6" name="投影片編號版面配置區 5"/>
          <p:cNvSpPr>
            <a:spLocks noGrp="1"/>
          </p:cNvSpPr>
          <p:nvPr>
            <p:ph type="sldNum" sz="quarter" idx="12"/>
          </p:nvPr>
        </p:nvSpPr>
        <p:spPr/>
        <p:txBody>
          <a:bodyPr/>
          <a:lstStyle/>
          <a:p>
            <a:fld id="{4F7D8523-BD21-446B-B277-394A10858FB1}" type="slidenum">
              <a:rPr lang="zh-TW" altLang="en-US" smtClean="0"/>
              <a:pPr/>
              <a:t>‹#›</a:t>
            </a:fld>
            <a:endParaRPr lang="zh-TW" altLang="en-US"/>
          </a:p>
        </p:txBody>
      </p:sp>
      <p:sp>
        <p:nvSpPr>
          <p:cNvPr id="8" name="內容版面配置區 7"/>
          <p:cNvSpPr>
            <a:spLocks noGrp="1"/>
          </p:cNvSpPr>
          <p:nvPr>
            <p:ph sz="quarter" idx="1"/>
          </p:nvPr>
        </p:nvSpPr>
        <p:spPr>
          <a:xfrm>
            <a:off x="467544" y="1447800"/>
            <a:ext cx="8219256" cy="4572000"/>
          </a:xfrm>
          <a:ln>
            <a:solidFill>
              <a:schemeClr val="tx1"/>
            </a:solidFill>
          </a:ln>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5" name="頁尾版面配置區 4"/>
          <p:cNvSpPr>
            <a:spLocks noGrp="1"/>
          </p:cNvSpPr>
          <p:nvPr>
            <p:ph type="ftr" sz="quarter" idx="11"/>
          </p:nvPr>
        </p:nvSpPr>
        <p:spPr>
          <a:xfrm>
            <a:off x="800100" y="6172200"/>
            <a:ext cx="4000500" cy="457200"/>
          </a:xfrm>
          <a:prstGeom prst="rect">
            <a:avLst/>
          </a:prstGeo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4F7D8523-BD21-446B-B277-394A10858FB1}"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6" name="頁尾版面配置區 5"/>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4F7D8523-BD21-446B-B277-394A10858FB1}" type="slidenum">
              <a:rPr lang="zh-TW" altLang="en-US" smtClean="0"/>
              <a:pPr/>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8" name="頁尾版面配置區 7"/>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4F7D8523-BD21-446B-B277-394A10858FB1}" type="slidenum">
              <a:rPr lang="zh-TW" altLang="en-US" smtClean="0"/>
              <a:pPr/>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4" name="頁尾版面配置區 3"/>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4F7D8523-BD21-446B-B277-394A10858FB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3" name="頁尾版面配置區 2"/>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4F7D8523-BD21-446B-B277-394A10858FB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6" name="頁尾版面配置區 5"/>
          <p:cNvSpPr>
            <a:spLocks noGrp="1"/>
          </p:cNvSpPr>
          <p:nvPr>
            <p:ph type="ftr" sz="quarter" idx="11"/>
          </p:nvPr>
        </p:nvSpPr>
        <p:spPr>
          <a:xfrm>
            <a:off x="914400" y="6172200"/>
            <a:ext cx="3962400" cy="457200"/>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4F7D8523-BD21-446B-B277-394A10858FB1}" type="slidenum">
              <a:rPr lang="zh-TW" altLang="en-US" smtClean="0"/>
              <a:pPr/>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EDA2CAE-B8C1-487B-A882-B53962C78E4E}" type="datetimeFigureOut">
              <a:rPr lang="zh-TW" altLang="en-US" smtClean="0"/>
              <a:pPr/>
              <a:t>2019/7/8</a:t>
            </a:fld>
            <a:endParaRPr lang="zh-TW" altLang="en-US"/>
          </a:p>
        </p:txBody>
      </p:sp>
      <p:sp>
        <p:nvSpPr>
          <p:cNvPr id="6" name="頁尾版面配置區 5"/>
          <p:cNvSpPr>
            <a:spLocks noGrp="1"/>
          </p:cNvSpPr>
          <p:nvPr>
            <p:ph type="ftr" sz="quarter" idx="11"/>
          </p:nvPr>
        </p:nvSpPr>
        <p:spPr>
          <a:xfrm>
            <a:off x="914400" y="6172200"/>
            <a:ext cx="3886200" cy="457200"/>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4F7D8523-BD21-446B-B277-394A10858FB1}" type="slidenum">
              <a:rPr lang="zh-TW" altLang="en-US" smtClean="0"/>
              <a:pPr/>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467544" y="274638"/>
            <a:ext cx="8219256" cy="1143000"/>
          </a:xfrm>
          <a:prstGeom prst="rect">
            <a:avLst/>
          </a:prstGeom>
        </p:spPr>
        <p:txBody>
          <a:bodyPr bIns="91440" anchor="b" anchorCtr="0">
            <a:normAutofit/>
          </a:bodyPr>
          <a:lstStyle/>
          <a:p>
            <a:r>
              <a:rPr kumimoji="0" lang="zh-TW" altLang="en-US" dirty="0" smtClean="0"/>
              <a:t>按一下以編輯母片標題樣式</a:t>
            </a:r>
            <a:endParaRPr kumimoji="0" lang="en-US" dirty="0"/>
          </a:p>
        </p:txBody>
      </p:sp>
      <p:sp>
        <p:nvSpPr>
          <p:cNvPr id="13" name="文字版面配置區 12"/>
          <p:cNvSpPr>
            <a:spLocks noGrp="1"/>
          </p:cNvSpPr>
          <p:nvPr>
            <p:ph type="body" idx="1"/>
          </p:nvPr>
        </p:nvSpPr>
        <p:spPr>
          <a:xfrm>
            <a:off x="467544" y="1447800"/>
            <a:ext cx="8219256" cy="4572000"/>
          </a:xfrm>
          <a:prstGeom prst="rect">
            <a:avLst/>
          </a:prstGeom>
          <a:ln>
            <a:solidFill>
              <a:schemeClr val="tx1"/>
            </a:solidFill>
          </a:ln>
        </p:spPr>
        <p:txBody>
          <a:bodyPr>
            <a:normAutofit/>
          </a:bodyPr>
          <a:lstStyle/>
          <a:p>
            <a:pPr lvl="0" eaLnBrk="1" latinLnBrk="0" hangingPunct="1"/>
            <a:r>
              <a:rPr kumimoji="0" lang="zh-TW" altLang="en-US" dirty="0" smtClean="0"/>
              <a:t>按一下以編輯母片文字樣式</a:t>
            </a:r>
          </a:p>
          <a:p>
            <a:pPr lvl="1" eaLnBrk="1" latinLnBrk="0" hangingPunct="1"/>
            <a:r>
              <a:rPr kumimoji="0" lang="zh-TW" altLang="en-US" dirty="0" smtClean="0"/>
              <a:t>第二層</a:t>
            </a:r>
          </a:p>
          <a:p>
            <a:pPr lvl="2" eaLnBrk="1" latinLnBrk="0" hangingPunct="1"/>
            <a:r>
              <a:rPr kumimoji="0" lang="zh-TW" altLang="en-US" dirty="0" smtClean="0"/>
              <a:t>第三層</a:t>
            </a:r>
          </a:p>
          <a:p>
            <a:pPr lvl="3" eaLnBrk="1" latinLnBrk="0" hangingPunct="1"/>
            <a:r>
              <a:rPr kumimoji="0" lang="zh-TW" altLang="en-US" dirty="0" smtClean="0"/>
              <a:t>第四層</a:t>
            </a:r>
          </a:p>
          <a:p>
            <a:pPr lvl="4" eaLnBrk="1" latinLnBrk="0" hangingPunct="1"/>
            <a:r>
              <a:rPr kumimoji="0" lang="zh-TW" altLang="en-US" dirty="0" smtClean="0"/>
              <a:t>第五層</a:t>
            </a:r>
            <a:endParaRPr kumimoji="0" lang="en-US" dirty="0"/>
          </a:p>
        </p:txBody>
      </p:sp>
      <p:sp>
        <p:nvSpPr>
          <p:cNvPr id="14" name="日期版面配置區 13"/>
          <p:cNvSpPr>
            <a:spLocks noGrp="1"/>
          </p:cNvSpPr>
          <p:nvPr>
            <p:ph type="dt" sz="half" idx="2"/>
          </p:nvPr>
        </p:nvSpPr>
        <p:spPr>
          <a:xfrm>
            <a:off x="5580112" y="6409134"/>
            <a:ext cx="2476500" cy="476250"/>
          </a:xfrm>
          <a:prstGeom prst="rect">
            <a:avLst/>
          </a:prstGeom>
        </p:spPr>
        <p:txBody>
          <a:bodyPr anchor="ctr" anchorCtr="0"/>
          <a:lstStyle>
            <a:lvl1pPr algn="r" eaLnBrk="1" latinLnBrk="0" hangingPunct="1">
              <a:defRPr kumimoji="0" sz="1400">
                <a:solidFill>
                  <a:schemeClr val="tx2"/>
                </a:solidFill>
              </a:defRPr>
            </a:lvl1pPr>
          </a:lstStyle>
          <a:p>
            <a:fld id="{9EDA2CAE-B8C1-487B-A882-B53962C78E4E}" type="datetimeFigureOut">
              <a:rPr lang="zh-TW" altLang="en-US" smtClean="0"/>
              <a:pPr/>
              <a:t>2019/7/8</a:t>
            </a:fld>
            <a:endParaRPr lang="zh-TW" altLang="en-US"/>
          </a:p>
        </p:txBody>
      </p:sp>
      <p:sp>
        <p:nvSpPr>
          <p:cNvPr id="23" name="投影片編號版面配置區 22"/>
          <p:cNvSpPr>
            <a:spLocks noGrp="1"/>
          </p:cNvSpPr>
          <p:nvPr>
            <p:ph type="sldNum" sz="quarter" idx="4"/>
          </p:nvPr>
        </p:nvSpPr>
        <p:spPr>
          <a:xfrm>
            <a:off x="8604448" y="6400800"/>
            <a:ext cx="539552" cy="457200"/>
          </a:xfrm>
          <a:prstGeom prst="ellipse">
            <a:avLst/>
          </a:prstGeom>
          <a:noFill/>
          <a:ln>
            <a:noFill/>
          </a:ln>
        </p:spPr>
        <p:txBody>
          <a:bodyPr wrap="none" lIns="0" tIns="0" rIns="0" bIns="0" anchor="ctr" anchorCtr="1">
            <a:noAutofit/>
          </a:bodyPr>
          <a:lstStyle>
            <a:lvl1pPr algn="ctr" eaLnBrk="1" latinLnBrk="0" hangingPunct="1">
              <a:defRPr kumimoji="0" sz="1400">
                <a:solidFill>
                  <a:schemeClr val="tx1"/>
                </a:solidFill>
                <a:latin typeface="+mj-lt"/>
                <a:ea typeface="+mj-ea"/>
                <a:cs typeface="+mj-cs"/>
              </a:defRPr>
            </a:lvl1pPr>
          </a:lstStyle>
          <a:p>
            <a:fld id="{4F7D8523-BD21-446B-B277-394A10858FB1}" type="slidenum">
              <a:rPr lang="zh-TW" altLang="en-US" smtClean="0"/>
              <a:pPr/>
              <a:t>‹#›</a:t>
            </a:fld>
            <a:endParaRPr lang="zh-TW" altLang="en-US" dirty="0"/>
          </a:p>
        </p:txBody>
      </p:sp>
      <p:pic>
        <p:nvPicPr>
          <p:cNvPr id="10" name="圖片 6" descr="C:\Users\user\Downloads\image001.png"/>
          <p:cNvPicPr>
            <a:picLocks noChangeAspect="1" noChangeArrowheads="1"/>
          </p:cNvPicPr>
          <p:nvPr userDrawn="1"/>
        </p:nvPicPr>
        <p:blipFill>
          <a:blip r:embed="rId14" cstate="print"/>
          <a:srcRect/>
          <a:stretch>
            <a:fillRect/>
          </a:stretch>
        </p:blipFill>
        <p:spPr bwMode="auto">
          <a:xfrm>
            <a:off x="107950" y="6092825"/>
            <a:ext cx="3032125"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rtl="0" eaLnBrk="1" latinLnBrk="0" hangingPunct="1">
        <a:spcBef>
          <a:spcPct val="0"/>
        </a:spcBef>
        <a:buNone/>
        <a:defRPr kumimoji="0" sz="4000" b="1" kern="1200">
          <a:solidFill>
            <a:schemeClr val="tx1"/>
          </a:solidFill>
          <a:latin typeface="標楷體" pitchFamily="65" charset="-120"/>
          <a:ea typeface="標楷體" pitchFamily="65" charset="-120"/>
          <a:cs typeface="+mj-cs"/>
        </a:defRPr>
      </a:lvl1pPr>
    </p:titleStyle>
    <p:bodyStyle>
      <a:lvl1pPr marL="274320" indent="-274320" algn="l" rtl="0" eaLnBrk="1" latinLnBrk="0" hangingPunct="1">
        <a:spcBef>
          <a:spcPts val="580"/>
        </a:spcBef>
        <a:buClr>
          <a:schemeClr val="accent1"/>
        </a:buClr>
        <a:buSzPct val="85000"/>
        <a:buFont typeface="Wingdings" pitchFamily="2" charset="2"/>
        <a:buChar char="Ø"/>
        <a:defRPr kumimoji="0" sz="2600" b="1" kern="1200">
          <a:solidFill>
            <a:schemeClr val="tx1"/>
          </a:solidFill>
          <a:latin typeface="標楷體" pitchFamily="65" charset="-120"/>
          <a:ea typeface="標楷體" pitchFamily="65" charset="-120"/>
          <a:cs typeface="+mn-cs"/>
        </a:defRPr>
      </a:lvl1pPr>
      <a:lvl2pPr marL="548640" indent="-228600" algn="l" rtl="0" eaLnBrk="1" latinLnBrk="0" hangingPunct="1">
        <a:spcBef>
          <a:spcPts val="370"/>
        </a:spcBef>
        <a:buClr>
          <a:schemeClr val="accent2"/>
        </a:buClr>
        <a:buSzPct val="85000"/>
        <a:buFont typeface="Wingdings" pitchFamily="2" charset="2"/>
        <a:buChar char="Ø"/>
        <a:defRPr kumimoji="0" sz="2400" b="1" kern="1200">
          <a:solidFill>
            <a:schemeClr val="tx1"/>
          </a:solidFill>
          <a:latin typeface="標楷體" pitchFamily="65" charset="-120"/>
          <a:ea typeface="標楷體" pitchFamily="65" charset="-120"/>
          <a:cs typeface="+mn-cs"/>
        </a:defRPr>
      </a:lvl2pPr>
      <a:lvl3pPr marL="822960" indent="-228600" algn="l" rtl="0" eaLnBrk="1" latinLnBrk="0" hangingPunct="1">
        <a:spcBef>
          <a:spcPts val="370"/>
        </a:spcBef>
        <a:buClr>
          <a:schemeClr val="accent1">
            <a:tint val="60000"/>
          </a:schemeClr>
        </a:buClr>
        <a:buSzPct val="85000"/>
        <a:buFont typeface="Wingdings" pitchFamily="2" charset="2"/>
        <a:buChar char="Ø"/>
        <a:defRPr kumimoji="0" sz="2000" b="1" kern="1200">
          <a:solidFill>
            <a:schemeClr val="tx1"/>
          </a:solidFill>
          <a:latin typeface="標楷體" pitchFamily="65" charset="-120"/>
          <a:ea typeface="標楷體" pitchFamily="65" charset="-120"/>
          <a:cs typeface="+mn-cs"/>
        </a:defRPr>
      </a:lvl3pPr>
      <a:lvl4pPr marL="1097280" indent="-228600" algn="l" rtl="0" eaLnBrk="1" latinLnBrk="0" hangingPunct="1">
        <a:spcBef>
          <a:spcPts val="370"/>
        </a:spcBef>
        <a:buClr>
          <a:schemeClr val="accent3"/>
        </a:buClr>
        <a:buSzPct val="80000"/>
        <a:buFont typeface="Wingdings" pitchFamily="2" charset="2"/>
        <a:buChar char="Ø"/>
        <a:defRPr kumimoji="0" sz="2000" b="1" kern="1200">
          <a:solidFill>
            <a:schemeClr val="tx1"/>
          </a:solidFill>
          <a:latin typeface="標楷體" pitchFamily="65" charset="-120"/>
          <a:ea typeface="標楷體" pitchFamily="65" charset="-120"/>
          <a:cs typeface="+mn-cs"/>
        </a:defRPr>
      </a:lvl4pPr>
      <a:lvl5pPr marL="1371600" indent="-228600" algn="l" rtl="0" eaLnBrk="1" latinLnBrk="0" hangingPunct="1">
        <a:spcBef>
          <a:spcPts val="370"/>
        </a:spcBef>
        <a:buClr>
          <a:schemeClr val="accent3"/>
        </a:buClr>
        <a:buFont typeface="Wingdings" pitchFamily="2" charset="2"/>
        <a:buChar char="Ø"/>
        <a:defRPr kumimoji="0" sz="2000" b="1" kern="1200">
          <a:solidFill>
            <a:schemeClr val="tx1"/>
          </a:solidFill>
          <a:latin typeface="標楷體" pitchFamily="65" charset="-120"/>
          <a:ea typeface="標楷體" pitchFamily="65" charset="-120"/>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32879;&#32097;&#26041;&#24335;yps0914@yahoo.com.tw"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hyperlink" Target="http://www.rootlaw.com.tw/LawContent.aspx?LawID=A040080031056400-1050922"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標題 1"/>
          <p:cNvSpPr>
            <a:spLocks noGrp="1"/>
          </p:cNvSpPr>
          <p:nvPr>
            <p:ph type="ctrTitle"/>
          </p:nvPr>
        </p:nvSpPr>
        <p:spPr>
          <a:xfrm>
            <a:off x="457200" y="1506538"/>
            <a:ext cx="8229600" cy="1470025"/>
          </a:xfrm>
        </p:spPr>
        <p:txBody>
          <a:bodyPr>
            <a:normAutofit fontScale="90000"/>
          </a:bodyPr>
          <a:lstStyle/>
          <a:p>
            <a:r>
              <a:rPr lang="zh-TW" altLang="zh-TW" sz="4400" dirty="0" smtClean="0"/>
              <a:t>德明財經科技大學</a:t>
            </a:r>
            <a:r>
              <a:rPr lang="en-US" altLang="zh-TW" sz="4400" dirty="0" smtClean="0"/>
              <a:t/>
            </a:r>
            <a:br>
              <a:rPr lang="en-US" altLang="zh-TW" sz="4400" dirty="0" smtClean="0"/>
            </a:br>
            <a:r>
              <a:rPr lang="zh-TW" altLang="en-US" sz="4400" dirty="0" smtClean="0"/>
              <a:t>一般</a:t>
            </a:r>
            <a:r>
              <a:rPr lang="zh-TW" altLang="zh-TW" sz="4400" dirty="0" smtClean="0"/>
              <a:t>安全衛生教育訓練</a:t>
            </a:r>
            <a:endParaRPr altLang="zh-TW" sz="4400" dirty="0" smtClean="0">
              <a:cs typeface="Times New Roman" pitchFamily="18" charset="0"/>
            </a:endParaRPr>
          </a:p>
        </p:txBody>
      </p:sp>
      <p:graphicFrame>
        <p:nvGraphicFramePr>
          <p:cNvPr id="7" name="內容版面配置區 4"/>
          <p:cNvGraphicFramePr>
            <a:graphicFrameLocks/>
          </p:cNvGraphicFramePr>
          <p:nvPr/>
        </p:nvGraphicFramePr>
        <p:xfrm>
          <a:off x="216024" y="3140968"/>
          <a:ext cx="8748464" cy="3096344"/>
        </p:xfrm>
        <a:graphic>
          <a:graphicData uri="http://schemas.openxmlformats.org/drawingml/2006/table">
            <a:tbl>
              <a:tblPr/>
              <a:tblGrid>
                <a:gridCol w="2699345">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152575">
                  <a:extLst>
                    <a:ext uri="{9D8B030D-6E8A-4147-A177-3AD203B41FA5}">
                      <a16:colId xmlns:a16="http://schemas.microsoft.com/office/drawing/2014/main" val="20004"/>
                    </a:ext>
                  </a:extLst>
                </a:gridCol>
              </a:tblGrid>
              <a:tr h="774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課</a:t>
                      </a:r>
                      <a:r>
                        <a:rPr kumimoji="0" lang="en-US"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程</a:t>
                      </a:r>
                      <a:r>
                        <a:rPr kumimoji="0" lang="en-US"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名</a:t>
                      </a:r>
                      <a:r>
                        <a:rPr kumimoji="0" lang="en-US"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稱</a:t>
                      </a: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8255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時</a:t>
                      </a:r>
                      <a:r>
                        <a:rPr kumimoji="0" lang="en-US"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間</a:t>
                      </a: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時數</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smtClean="0">
                          <a:ln>
                            <a:noFill/>
                          </a:ln>
                          <a:solidFill>
                            <a:schemeClr val="tx1"/>
                          </a:solidFill>
                          <a:effectLst/>
                          <a:latin typeface="標楷體" pitchFamily="65" charset="-120"/>
                          <a:ea typeface="標楷體" pitchFamily="65" charset="-120"/>
                          <a:cs typeface="新細明體" pitchFamily="18" charset="-120"/>
                        </a:rPr>
                        <a:t>職</a:t>
                      </a:r>
                      <a:r>
                        <a:rPr kumimoji="0" lang="en-US" sz="2400" b="1" i="0" u="none" strike="noStrike" cap="none" normalizeH="0" baseline="0" smtClean="0">
                          <a:ln>
                            <a:noFill/>
                          </a:ln>
                          <a:solidFill>
                            <a:schemeClr val="tx1"/>
                          </a:solidFill>
                          <a:effectLst/>
                          <a:latin typeface="標楷體" pitchFamily="65" charset="-120"/>
                          <a:ea typeface="標楷體" pitchFamily="65" charset="-120"/>
                          <a:cs typeface="新細明體" pitchFamily="18" charset="-120"/>
                        </a:rPr>
                        <a:t>       </a:t>
                      </a:r>
                      <a:r>
                        <a:rPr kumimoji="0" lang="zh-TW" sz="2400" b="1" i="0" u="none" strike="noStrike" cap="none" normalizeH="0" baseline="0" smtClean="0">
                          <a:ln>
                            <a:noFill/>
                          </a:ln>
                          <a:solidFill>
                            <a:schemeClr val="tx1"/>
                          </a:solidFill>
                          <a:effectLst/>
                          <a:latin typeface="標楷體" pitchFamily="65" charset="-120"/>
                          <a:ea typeface="標楷體" pitchFamily="65" charset="-120"/>
                          <a:cs typeface="新細明體" pitchFamily="18" charset="-120"/>
                        </a:rPr>
                        <a:t>稱</a:t>
                      </a:r>
                      <a:endParaRPr kumimoji="0" lang="zh-TW" sz="2400" b="1"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763" marR="0" lvl="0" indent="0" algn="ctr" defTabSz="914400" rtl="0" eaLnBrk="1" fontAlgn="base" latinLnBrk="0" hangingPunct="1">
                        <a:lnSpc>
                          <a:spcPct val="100000"/>
                        </a:lnSpc>
                        <a:spcBef>
                          <a:spcPct val="0"/>
                        </a:spcBef>
                        <a:spcAft>
                          <a:spcPct val="0"/>
                        </a:spcAft>
                        <a:buClrTx/>
                        <a:buSzTx/>
                        <a:buFontTx/>
                        <a:buNone/>
                        <a:tabLst/>
                        <a:defRPr/>
                      </a:pPr>
                      <a:r>
                        <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講 師</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4763" marR="0" lvl="0" indent="0" algn="ctr" defTabSz="914400" rtl="0" eaLnBrk="1" fontAlgn="base" latinLnBrk="0" hangingPunct="1">
                        <a:lnSpc>
                          <a:spcPct val="100000"/>
                        </a:lnSpc>
                        <a:spcBef>
                          <a:spcPct val="0"/>
                        </a:spcBef>
                        <a:spcAft>
                          <a:spcPct val="0"/>
                        </a:spcAft>
                        <a:buClrTx/>
                        <a:buSzTx/>
                        <a:buFontTx/>
                        <a:buNone/>
                        <a:tabLst/>
                      </a:pP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4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職業安全衛生相關法規介紹</a:t>
                      </a: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altLang="zh-TW" sz="2400" b="1" i="0" u="none" strike="noStrike" cap="none" normalizeH="0" baseline="0" dirty="0" smtClean="0">
                          <a:ln>
                            <a:noFill/>
                          </a:ln>
                          <a:solidFill>
                            <a:schemeClr val="tx1"/>
                          </a:solidFill>
                          <a:effectLst/>
                          <a:latin typeface="標楷體" pitchFamily="65" charset="-120"/>
                          <a:ea typeface="標楷體" pitchFamily="65" charset="-120"/>
                        </a:rPr>
                        <a:t>09:30-09:50</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TW" sz="2400" b="1" i="0" u="none" strike="noStrike" cap="none" normalizeH="0" baseline="0" dirty="0" smtClean="0">
                          <a:ln>
                            <a:noFill/>
                          </a:ln>
                          <a:solidFill>
                            <a:schemeClr val="tx1"/>
                          </a:solidFill>
                          <a:effectLst/>
                          <a:latin typeface="標楷體" pitchFamily="65" charset="-120"/>
                          <a:ea typeface="標楷體" pitchFamily="65" charset="-120"/>
                        </a:rPr>
                        <a:t>1</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中國勞工安全衛生管理學會講師</a:t>
                      </a: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許丕揚</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4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安全衛生</a:t>
                      </a:r>
                      <a:r>
                        <a:rPr kumimoji="0" lang="zh-TW" altLang="en-US"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管理實務</a:t>
                      </a: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介紹</a:t>
                      </a: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altLang="zh-TW" sz="2400" b="1" i="0" u="none" strike="noStrike" cap="none" normalizeH="0" baseline="0" dirty="0" smtClean="0">
                          <a:ln>
                            <a:noFill/>
                          </a:ln>
                          <a:solidFill>
                            <a:schemeClr val="tx1"/>
                          </a:solidFill>
                          <a:effectLst/>
                          <a:latin typeface="標楷體" pitchFamily="65" charset="-120"/>
                          <a:ea typeface="標楷體" pitchFamily="65" charset="-120"/>
                        </a:rPr>
                        <a:t>10:00-10:50</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TW" sz="2400" b="1" i="0" u="none" strike="noStrike" cap="none" normalizeH="0" baseline="0" dirty="0" smtClean="0">
                          <a:ln>
                            <a:noFill/>
                          </a:ln>
                          <a:solidFill>
                            <a:schemeClr val="tx1"/>
                          </a:solidFill>
                          <a:effectLst/>
                          <a:latin typeface="標楷體" pitchFamily="65" charset="-120"/>
                          <a:ea typeface="標楷體" pitchFamily="65" charset="-120"/>
                        </a:rPr>
                        <a:t>1</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4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辦公室緊急傷病事故處理流程</a:t>
                      </a: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altLang="zh-TW" sz="2400" b="1" i="0" u="none" strike="noStrike" cap="none" normalizeH="0" baseline="0" dirty="0" smtClean="0">
                          <a:ln>
                            <a:noFill/>
                          </a:ln>
                          <a:solidFill>
                            <a:schemeClr val="tx1"/>
                          </a:solidFill>
                          <a:effectLst/>
                          <a:latin typeface="標楷體" pitchFamily="65" charset="-120"/>
                          <a:ea typeface="標楷體" pitchFamily="65" charset="-120"/>
                        </a:rPr>
                        <a:t>11:00-11:50</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TW" sz="2400" b="1" i="0" u="none" strike="noStrike" cap="none" normalizeH="0" baseline="0" dirty="0" smtClean="0">
                          <a:ln>
                            <a:noFill/>
                          </a:ln>
                          <a:solidFill>
                            <a:schemeClr val="tx1"/>
                          </a:solidFill>
                          <a:effectLst/>
                          <a:latin typeface="標楷體" pitchFamily="65" charset="-120"/>
                          <a:ea typeface="標楷體" pitchFamily="65" charset="-120"/>
                        </a:rPr>
                        <a:t>1</a:t>
                      </a: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62095" marR="62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 name="投影片編號版面配置區 5"/>
          <p:cNvSpPr>
            <a:spLocks noGrp="1"/>
          </p:cNvSpPr>
          <p:nvPr>
            <p:ph type="sldNum" sz="quarter" idx="12"/>
          </p:nvPr>
        </p:nvSpPr>
        <p:spPr/>
        <p:txBody>
          <a:bodyPr/>
          <a:lstStyle/>
          <a:p>
            <a:fld id="{4F7D8523-BD21-446B-B277-394A10858FB1}" type="slidenum">
              <a:rPr lang="zh-TW" altLang="en-US" smtClean="0"/>
              <a:pPr/>
              <a:t>1</a:t>
            </a:fld>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980728"/>
            <a:ext cx="8219256" cy="5039072"/>
          </a:xfrm>
        </p:spPr>
        <p:txBody>
          <a:bodyPr>
            <a:normAutofit/>
          </a:bodyPr>
          <a:lstStyle/>
          <a:p>
            <a:pPr marL="719138" indent="-719138">
              <a:buNone/>
            </a:pPr>
            <a:r>
              <a:rPr lang="zh-TW" altLang="zh-TW" sz="2800" dirty="0" smtClean="0"/>
              <a:t>三、本要點</a:t>
            </a:r>
            <a:r>
              <a:rPr lang="zh-TW" altLang="zh-TW" sz="2800" u="sng" dirty="0" smtClean="0"/>
              <a:t>適用各級主管教育行政機關</a:t>
            </a:r>
            <a:r>
              <a:rPr lang="zh-TW" altLang="zh-TW" sz="2800" dirty="0" smtClean="0"/>
              <a:t>所主管之</a:t>
            </a:r>
            <a:r>
              <a:rPr lang="zh-TW" altLang="zh-TW" sz="2800" u="sng" dirty="0" smtClean="0">
                <a:solidFill>
                  <a:schemeClr val="accent2"/>
                </a:solidFill>
              </a:rPr>
              <a:t>各級公私立學校。</a:t>
            </a:r>
            <a:endParaRPr lang="en-US" altLang="zh-TW" sz="2800" u="sng" dirty="0" smtClean="0">
              <a:solidFill>
                <a:schemeClr val="accent2"/>
              </a:solidFill>
            </a:endParaRPr>
          </a:p>
          <a:p>
            <a:pPr marL="719138" indent="-719138">
              <a:buNone/>
            </a:pPr>
            <a:endParaRPr lang="zh-TW" altLang="zh-TW" sz="2800" dirty="0" smtClean="0"/>
          </a:p>
          <a:p>
            <a:pPr marL="719138" indent="-719138">
              <a:buNone/>
            </a:pPr>
            <a:r>
              <a:rPr lang="zh-TW" altLang="zh-TW" sz="2800" dirty="0" smtClean="0"/>
              <a:t>四、各級主管教育行政機關</a:t>
            </a:r>
            <a:r>
              <a:rPr lang="zh-TW" altLang="zh-TW" sz="2800" u="sng" dirty="0" smtClean="0"/>
              <a:t>應督導其主管之學校落實職安法及相關法規規定</a:t>
            </a:r>
            <a:r>
              <a:rPr lang="zh-TW" altLang="zh-TW" sz="2800" dirty="0" smtClean="0"/>
              <a:t>。</a:t>
            </a:r>
            <a:endParaRPr lang="en-US" altLang="zh-TW" sz="2800" dirty="0" smtClean="0"/>
          </a:p>
          <a:p>
            <a:pPr marL="719138" indent="-719138">
              <a:buNone/>
            </a:pPr>
            <a:endParaRPr lang="en-US" altLang="zh-TW" sz="2800" dirty="0" smtClean="0"/>
          </a:p>
          <a:p>
            <a:pPr marL="719138" indent="-719138">
              <a:buNone/>
            </a:pPr>
            <a:r>
              <a:rPr lang="zh-TW" altLang="zh-TW" sz="2800" dirty="0" smtClean="0"/>
              <a:t>五、</a:t>
            </a:r>
            <a:r>
              <a:rPr lang="zh-TW" altLang="zh-TW" sz="2800" u="sng" dirty="0" smtClean="0"/>
              <a:t>學校應在</a:t>
            </a:r>
            <a:r>
              <a:rPr lang="zh-TW" altLang="zh-TW" sz="2800" u="sng" dirty="0" smtClean="0">
                <a:solidFill>
                  <a:schemeClr val="accent2"/>
                </a:solidFill>
              </a:rPr>
              <a:t>合理可行範圍內</a:t>
            </a:r>
            <a:r>
              <a:rPr lang="zh-TW" altLang="zh-TW" sz="2800" u="sng" dirty="0" smtClean="0"/>
              <a:t>，採取必要預防設備或措施，</a:t>
            </a:r>
            <a:r>
              <a:rPr lang="zh-TW" altLang="zh-TW" sz="2800" u="sng" dirty="0" smtClean="0">
                <a:solidFill>
                  <a:schemeClr val="accent2"/>
                </a:solidFill>
              </a:rPr>
              <a:t>使工作者及學生免於因勞動或學習致發生災害</a:t>
            </a:r>
            <a:r>
              <a:rPr lang="zh-TW" altLang="zh-TW" sz="2800" u="sng" dirty="0" smtClean="0"/>
              <a:t>。</a:t>
            </a:r>
          </a:p>
          <a:p>
            <a:endParaRPr lang="zh-TW" altLang="zh-TW" sz="2800" dirty="0" smtClean="0"/>
          </a:p>
          <a:p>
            <a:endParaRPr lang="zh-TW" alt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marL="719138" indent="-719138">
              <a:buNone/>
            </a:pPr>
            <a:r>
              <a:rPr lang="zh-TW" altLang="zh-TW" sz="2800" dirty="0" smtClean="0"/>
              <a:t>六、學校應依其</a:t>
            </a:r>
            <a:r>
              <a:rPr lang="zh-TW" altLang="zh-TW" sz="2800" dirty="0" smtClean="0">
                <a:solidFill>
                  <a:schemeClr val="accent2"/>
                </a:solidFill>
              </a:rPr>
              <a:t>規模、性質</a:t>
            </a:r>
            <a:r>
              <a:rPr lang="zh-TW" altLang="zh-TW" sz="2800" dirty="0" smtClean="0"/>
              <a:t>，</a:t>
            </a:r>
            <a:r>
              <a:rPr lang="zh-TW" altLang="zh-TW" sz="2800" u="sng" dirty="0" smtClean="0"/>
              <a:t>設置必要之安全衛生組織、人員</a:t>
            </a:r>
            <a:r>
              <a:rPr lang="zh-TW" altLang="zh-TW" sz="2800" dirty="0" smtClean="0"/>
              <a:t>，</a:t>
            </a:r>
            <a:r>
              <a:rPr lang="zh-TW" altLang="zh-TW" sz="2800" u="sng" dirty="0" smtClean="0">
                <a:solidFill>
                  <a:schemeClr val="accent2"/>
                </a:solidFill>
              </a:rPr>
              <a:t>實施安全衛生管理及自動檢查</a:t>
            </a:r>
            <a:r>
              <a:rPr lang="zh-TW" altLang="zh-TW" sz="2800" dirty="0" smtClean="0"/>
              <a:t>。</a:t>
            </a:r>
          </a:p>
          <a:p>
            <a:pPr marL="719138" indent="-457200"/>
            <a:r>
              <a:rPr lang="zh-TW" altLang="zh-TW" sz="2800" dirty="0" smtClean="0"/>
              <a:t>前項規模、性質之分類，依</a:t>
            </a:r>
            <a:r>
              <a:rPr lang="zh-TW" altLang="zh-TW" sz="2800" u="sng" dirty="0" smtClean="0"/>
              <a:t>職業安全衛生管理辦法</a:t>
            </a:r>
            <a:r>
              <a:rPr lang="zh-TW" altLang="zh-TW" sz="2800" dirty="0" smtClean="0"/>
              <a:t>規定辦理，</a:t>
            </a:r>
            <a:endParaRPr lang="en-US" altLang="zh-TW" sz="2800" dirty="0" smtClean="0"/>
          </a:p>
          <a:p>
            <a:pPr marL="719138" indent="-457200"/>
            <a:r>
              <a:rPr lang="zh-TW" altLang="zh-TW" sz="2800" dirty="0" smtClean="0"/>
              <a:t>為大專校院、高級中等學校之</a:t>
            </a:r>
            <a:r>
              <a:rPr lang="zh-TW" altLang="zh-TW" sz="2800" dirty="0" smtClean="0">
                <a:solidFill>
                  <a:srgbClr val="006600"/>
                </a:solidFill>
              </a:rPr>
              <a:t>實驗室、試驗室、實習工場或試驗工場者</a:t>
            </a:r>
            <a:r>
              <a:rPr lang="zh-TW" altLang="zh-TW" sz="2800" u="sng" dirty="0" smtClean="0"/>
              <a:t>屬第二類事業</a:t>
            </a:r>
            <a:r>
              <a:rPr lang="zh-TW" altLang="zh-TW" sz="2800" dirty="0" smtClean="0"/>
              <a:t>，</a:t>
            </a:r>
            <a:endParaRPr lang="en-US" altLang="zh-TW" sz="2800" dirty="0" smtClean="0"/>
          </a:p>
          <a:p>
            <a:pPr marL="719138" indent="-457200"/>
            <a:r>
              <a:rPr lang="zh-TW" altLang="zh-TW" sz="2800" dirty="0" smtClean="0"/>
              <a:t>未在該規範指定範圍內之學校，</a:t>
            </a:r>
            <a:r>
              <a:rPr lang="zh-TW" altLang="zh-TW" sz="2800" u="sng" dirty="0" smtClean="0"/>
              <a:t>得依第三類事業規定辦理</a:t>
            </a:r>
            <a:r>
              <a:rPr lang="zh-TW" altLang="zh-TW" sz="2800" dirty="0" smtClean="0"/>
              <a:t>。</a:t>
            </a:r>
          </a:p>
          <a:p>
            <a:endParaRPr lang="zh-TW" alt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marL="719138" indent="-719138">
              <a:buNone/>
            </a:pPr>
            <a:r>
              <a:rPr lang="zh-TW" altLang="zh-TW" sz="2800" dirty="0" smtClean="0"/>
              <a:t>七、大專校院、高級中等學校之實驗室、試驗室、實習工場或試驗工場（屬第二類事業）</a:t>
            </a:r>
            <a:endParaRPr lang="en-US" altLang="zh-TW" sz="2800" dirty="0" smtClean="0"/>
          </a:p>
          <a:p>
            <a:pPr marL="719138" indent="-457200"/>
            <a:r>
              <a:rPr lang="zh-TW" altLang="zh-TW" sz="2800" dirty="0" smtClean="0"/>
              <a:t>勞工人數在三百人以上者，應設直接隸屬校長之一級</a:t>
            </a:r>
            <a:r>
              <a:rPr lang="zh-TW" altLang="zh-TW" sz="2800" u="sng" dirty="0" smtClean="0">
                <a:solidFill>
                  <a:schemeClr val="accent2"/>
                </a:solidFill>
              </a:rPr>
              <a:t>管理單位</a:t>
            </a:r>
            <a:r>
              <a:rPr lang="zh-TW" altLang="zh-TW" sz="2800" dirty="0" smtClean="0"/>
              <a:t>，並設</a:t>
            </a:r>
            <a:r>
              <a:rPr lang="zh-TW" altLang="zh-TW" sz="2800" u="sng" dirty="0" smtClean="0">
                <a:solidFill>
                  <a:srgbClr val="006600"/>
                </a:solidFill>
              </a:rPr>
              <a:t>職業安全衛生委員會</a:t>
            </a:r>
            <a:r>
              <a:rPr lang="zh-TW" altLang="zh-TW" sz="2800" dirty="0" smtClean="0"/>
              <a:t>，</a:t>
            </a:r>
            <a:endParaRPr lang="en-US" altLang="zh-TW" sz="2800" dirty="0" smtClean="0"/>
          </a:p>
          <a:p>
            <a:pPr marL="719138" indent="-457200"/>
            <a:r>
              <a:rPr lang="zh-TW" altLang="zh-TW" sz="2800" u="sng" dirty="0" smtClean="0">
                <a:solidFill>
                  <a:schemeClr val="accent2"/>
                </a:solidFill>
              </a:rPr>
              <a:t>分別辦理擬訂、規劃、推動、督導、推動</a:t>
            </a:r>
            <a:r>
              <a:rPr lang="zh-TW" altLang="zh-TW" sz="2800" dirty="0" smtClean="0"/>
              <a:t>及</a:t>
            </a:r>
            <a:r>
              <a:rPr lang="zh-TW" altLang="zh-TW" sz="2800" u="sng" dirty="0" smtClean="0">
                <a:solidFill>
                  <a:srgbClr val="006600"/>
                </a:solidFill>
              </a:rPr>
              <a:t>審議、協調、建議各項安全衛生工作。</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marL="719138" indent="-719138">
              <a:buNone/>
            </a:pPr>
            <a:r>
              <a:rPr lang="zh-TW" altLang="zh-TW" sz="2800" dirty="0" smtClean="0"/>
              <a:t>八、學校應依職業安全衛生管理辦法附表二所定規模，置</a:t>
            </a:r>
            <a:r>
              <a:rPr lang="zh-TW" altLang="en-US" sz="2800" dirty="0" smtClean="0"/>
              <a:t>：</a:t>
            </a:r>
            <a:endParaRPr lang="en-US" altLang="zh-TW" sz="2800" dirty="0" smtClean="0"/>
          </a:p>
          <a:p>
            <a:pPr marL="719138" indent="-457200"/>
            <a:r>
              <a:rPr lang="zh-TW" altLang="zh-TW" sz="2800" dirty="0" smtClean="0"/>
              <a:t>職業安全衛生</a:t>
            </a:r>
            <a:r>
              <a:rPr lang="zh-TW" altLang="zh-TW" sz="2800" u="sng" dirty="0" smtClean="0">
                <a:solidFill>
                  <a:srgbClr val="002060"/>
                </a:solidFill>
              </a:rPr>
              <a:t>業務主管</a:t>
            </a:r>
            <a:r>
              <a:rPr lang="zh-TW" altLang="zh-TW" sz="2800" dirty="0" smtClean="0"/>
              <a:t>、</a:t>
            </a:r>
            <a:endParaRPr lang="en-US" altLang="zh-TW" sz="2800" dirty="0" smtClean="0"/>
          </a:p>
          <a:p>
            <a:pPr marL="719138" indent="-457200"/>
            <a:r>
              <a:rPr lang="zh-TW" altLang="zh-TW" sz="2800" dirty="0" smtClean="0"/>
              <a:t>職業</a:t>
            </a:r>
            <a:r>
              <a:rPr lang="zh-TW" altLang="zh-TW" sz="2800" u="sng" dirty="0" smtClean="0">
                <a:solidFill>
                  <a:srgbClr val="002060"/>
                </a:solidFill>
              </a:rPr>
              <a:t>安全（衛生）管理師</a:t>
            </a:r>
            <a:r>
              <a:rPr lang="zh-TW" altLang="zh-TW" sz="2800" dirty="0" smtClean="0"/>
              <a:t>及</a:t>
            </a:r>
            <a:endParaRPr lang="en-US" altLang="zh-TW" sz="2800" dirty="0" smtClean="0"/>
          </a:p>
          <a:p>
            <a:pPr marL="719138" indent="-457200"/>
            <a:r>
              <a:rPr lang="zh-TW" altLang="zh-TW" sz="2800" dirty="0" smtClean="0"/>
              <a:t>職業</a:t>
            </a:r>
            <a:r>
              <a:rPr lang="zh-TW" altLang="zh-TW" sz="2800" u="sng" dirty="0" smtClean="0">
                <a:solidFill>
                  <a:srgbClr val="002060"/>
                </a:solidFill>
              </a:rPr>
              <a:t>安全衛生管理員</a:t>
            </a:r>
            <a:r>
              <a:rPr lang="zh-TW" altLang="zh-TW" sz="2800" dirty="0" smtClean="0"/>
              <a:t>（以下簡稱安全衛生人員）。</a:t>
            </a:r>
            <a:endParaRPr lang="en-US" altLang="zh-TW" sz="2800" dirty="0" smtClean="0"/>
          </a:p>
          <a:p>
            <a:pPr marL="719138" indent="-457200"/>
            <a:r>
              <a:rPr lang="zh-TW" altLang="zh-TW" sz="2800" dirty="0" smtClean="0"/>
              <a:t>第二類事業之勞工人數在三百人以上者，</a:t>
            </a:r>
            <a:r>
              <a:rPr lang="zh-TW" altLang="zh-TW" sz="2800" u="sng" dirty="0" smtClean="0">
                <a:solidFill>
                  <a:schemeClr val="accent2"/>
                </a:solidFill>
              </a:rPr>
              <a:t>所置安全衛生人員應至少一人為專職</a:t>
            </a:r>
            <a:r>
              <a:rPr lang="zh-TW" altLang="zh-TW" sz="2800"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980728"/>
            <a:ext cx="8219256" cy="5039072"/>
          </a:xfrm>
        </p:spPr>
        <p:txBody>
          <a:bodyPr>
            <a:normAutofit/>
          </a:bodyPr>
          <a:lstStyle/>
          <a:p>
            <a:pPr marL="719138" indent="-719138">
              <a:buNone/>
            </a:pPr>
            <a:r>
              <a:rPr lang="zh-TW" altLang="zh-TW" sz="2800" dirty="0" smtClean="0"/>
              <a:t>九、學校設置安全衛生組織、人員之</a:t>
            </a:r>
            <a:r>
              <a:rPr lang="zh-TW" altLang="zh-TW" sz="2800" u="sng" dirty="0" smtClean="0"/>
              <a:t>勞工人數計算</a:t>
            </a:r>
            <a:r>
              <a:rPr lang="zh-TW" altLang="zh-TW" sz="2800" dirty="0" smtClean="0"/>
              <a:t>，為第七點範圍內</a:t>
            </a:r>
            <a:r>
              <a:rPr lang="zh-TW" altLang="zh-TW" sz="2800" u="sng" dirty="0" smtClean="0"/>
              <a:t>於同一期間、同一工作場所作業時之總人數</a:t>
            </a:r>
            <a:r>
              <a:rPr lang="zh-TW" altLang="zh-TW" sz="2800" dirty="0" smtClean="0"/>
              <a:t>。</a:t>
            </a:r>
            <a:endParaRPr lang="en-US" altLang="zh-TW" sz="2800" dirty="0" smtClean="0"/>
          </a:p>
          <a:p>
            <a:pPr>
              <a:buNone/>
            </a:pPr>
            <a:endParaRPr lang="zh-TW" altLang="zh-TW" sz="2800" dirty="0" smtClean="0"/>
          </a:p>
          <a:p>
            <a:pPr marL="719138" indent="-719138">
              <a:buNone/>
            </a:pPr>
            <a:r>
              <a:rPr lang="zh-TW" altLang="zh-TW" sz="2800" dirty="0" smtClean="0"/>
              <a:t>十、學校</a:t>
            </a:r>
            <a:r>
              <a:rPr lang="zh-TW" altLang="zh-TW" sz="2800" dirty="0" smtClean="0">
                <a:solidFill>
                  <a:schemeClr val="accent2"/>
                </a:solidFill>
              </a:rPr>
              <a:t>安全衛生組織、人員之職責</a:t>
            </a:r>
            <a:r>
              <a:rPr lang="zh-TW" altLang="zh-TW" sz="2800" dirty="0" smtClean="0"/>
              <a:t>與</a:t>
            </a:r>
            <a:r>
              <a:rPr lang="zh-TW" altLang="zh-TW" sz="2800" u="sng" dirty="0" smtClean="0">
                <a:solidFill>
                  <a:schemeClr val="accent2"/>
                </a:solidFill>
              </a:rPr>
              <a:t>業務主管及人員之資格認定</a:t>
            </a:r>
            <a:r>
              <a:rPr lang="zh-TW" altLang="zh-TW" sz="2800" dirty="0" smtClean="0"/>
              <a:t>，依職業安全衛生法施行細則及</a:t>
            </a:r>
            <a:r>
              <a:rPr lang="zh-TW" altLang="zh-TW" sz="2800" u="sng" dirty="0" smtClean="0"/>
              <a:t>職業安全衛生管理辦法規定辦理</a:t>
            </a:r>
            <a:r>
              <a:rPr lang="zh-TW" altLang="zh-TW" sz="2800" dirty="0"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268760"/>
            <a:ext cx="8219256" cy="4572000"/>
          </a:xfrm>
        </p:spPr>
        <p:txBody>
          <a:bodyPr>
            <a:normAutofit/>
          </a:bodyPr>
          <a:lstStyle/>
          <a:p>
            <a:pPr marL="1077913" indent="-1077913">
              <a:buNone/>
            </a:pPr>
            <a:r>
              <a:rPr lang="zh-TW" altLang="zh-TW" sz="2800" u="sng" dirty="0" smtClean="0"/>
              <a:t>十一、學校</a:t>
            </a:r>
            <a:r>
              <a:rPr lang="zh-TW" altLang="zh-TW" sz="2800" u="sng" dirty="0" smtClean="0">
                <a:solidFill>
                  <a:srgbClr val="002060"/>
                </a:solidFill>
              </a:rPr>
              <a:t>應依其規模、性質，訂定職業安全衛生管理計畫</a:t>
            </a:r>
            <a:r>
              <a:rPr lang="zh-TW" altLang="zh-TW" sz="2800" u="sng" dirty="0" smtClean="0"/>
              <a:t>。</a:t>
            </a:r>
            <a:endParaRPr lang="en-US" altLang="zh-TW" sz="2800" u="sng" dirty="0" smtClean="0"/>
          </a:p>
          <a:p>
            <a:pPr marL="1077913" indent="-457200"/>
            <a:r>
              <a:rPr lang="zh-TW" altLang="zh-TW" sz="2800" u="sng" dirty="0" smtClean="0"/>
              <a:t>勞工人數在</a:t>
            </a:r>
            <a:r>
              <a:rPr lang="zh-TW" altLang="zh-TW" sz="2800" u="sng" dirty="0" smtClean="0">
                <a:solidFill>
                  <a:schemeClr val="accent2"/>
                </a:solidFill>
              </a:rPr>
              <a:t>三十人以下之學校</a:t>
            </a:r>
            <a:r>
              <a:rPr lang="zh-TW" altLang="zh-TW" sz="2800" u="sng" dirty="0" smtClean="0"/>
              <a:t>，得以安全衛生管理執行紀錄或文件代替職業安全衛生管理計畫。</a:t>
            </a:r>
            <a:endParaRPr lang="en-US" altLang="zh-TW" sz="2800" u="sng" dirty="0" smtClean="0"/>
          </a:p>
          <a:p>
            <a:pPr marL="1077913" indent="-457200"/>
            <a:r>
              <a:rPr lang="zh-TW" altLang="zh-TW" sz="2800" u="sng" dirty="0" smtClean="0"/>
              <a:t>勞工人數在</a:t>
            </a:r>
            <a:r>
              <a:rPr lang="zh-TW" altLang="zh-TW" sz="2800" u="sng" dirty="0" smtClean="0">
                <a:solidFill>
                  <a:schemeClr val="accent2"/>
                </a:solidFill>
              </a:rPr>
              <a:t>一百人以上之學校</a:t>
            </a:r>
            <a:r>
              <a:rPr lang="zh-TW" altLang="zh-TW" sz="2800" u="sng" dirty="0" smtClean="0"/>
              <a:t>，應另訂定職業安全衛生管理規章。</a:t>
            </a:r>
          </a:p>
          <a:p>
            <a:pPr marL="1077913" indent="-457200"/>
            <a:r>
              <a:rPr lang="zh-TW" altLang="zh-TW" sz="2800" u="sng" dirty="0" smtClean="0"/>
              <a:t>前項</a:t>
            </a:r>
            <a:r>
              <a:rPr lang="zh-TW" altLang="zh-TW" sz="2800" u="sng" dirty="0" smtClean="0">
                <a:solidFill>
                  <a:srgbClr val="006600"/>
                </a:solidFill>
              </a:rPr>
              <a:t>管理計畫</a:t>
            </a:r>
            <a:r>
              <a:rPr lang="zh-TW" altLang="zh-TW" sz="2800" u="sng" dirty="0" smtClean="0"/>
              <a:t>及</a:t>
            </a:r>
            <a:r>
              <a:rPr lang="zh-TW" altLang="zh-TW" sz="2800" u="sng" dirty="0" smtClean="0">
                <a:solidFill>
                  <a:srgbClr val="006600"/>
                </a:solidFill>
              </a:rPr>
              <a:t>規章</a:t>
            </a:r>
            <a:r>
              <a:rPr lang="zh-TW" altLang="zh-TW" sz="2800" u="sng" dirty="0" smtClean="0"/>
              <a:t>內容，依職業安全衛生管理辦法規定辦理。</a:t>
            </a:r>
          </a:p>
          <a:p>
            <a:endParaRPr lang="zh-TW" alt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a:buNone/>
            </a:pPr>
            <a:r>
              <a:rPr lang="zh-TW" altLang="zh-TW" sz="2800" dirty="0" smtClean="0"/>
              <a:t>十二、學校應依職安法及相關規定</a:t>
            </a:r>
            <a:r>
              <a:rPr lang="zh-TW" altLang="en-US" sz="2800" dirty="0" smtClean="0"/>
              <a:t>：</a:t>
            </a:r>
            <a:endParaRPr lang="en-US" altLang="zh-TW" sz="2800" dirty="0" smtClean="0"/>
          </a:p>
          <a:p>
            <a:pPr marL="1077913" indent="-539750"/>
            <a:r>
              <a:rPr lang="zh-TW" altLang="zh-TW" sz="2800" dirty="0" smtClean="0"/>
              <a:t>會同校內勞工代表</a:t>
            </a:r>
            <a:r>
              <a:rPr lang="zh-TW" altLang="zh-TW" sz="2800" u="sng" dirty="0" smtClean="0">
                <a:solidFill>
                  <a:schemeClr val="accent2"/>
                </a:solidFill>
              </a:rPr>
              <a:t>訂定適合其需要之安全衛生工作守則</a:t>
            </a:r>
            <a:r>
              <a:rPr lang="zh-TW" altLang="zh-TW" sz="2800" dirty="0" smtClean="0"/>
              <a:t>，</a:t>
            </a:r>
            <a:endParaRPr lang="en-US" altLang="zh-TW" sz="2800" dirty="0" smtClean="0"/>
          </a:p>
          <a:p>
            <a:pPr marL="1077913" indent="-539750"/>
            <a:r>
              <a:rPr lang="zh-TW" altLang="zh-TW" sz="2800" dirty="0" smtClean="0"/>
              <a:t>報經勞動檢查機構</a:t>
            </a:r>
            <a:r>
              <a:rPr lang="zh-TW" altLang="zh-TW" sz="2800" u="sng" dirty="0" smtClean="0">
                <a:solidFill>
                  <a:schemeClr val="accent2"/>
                </a:solidFill>
              </a:rPr>
              <a:t>備查後，公告實施</a:t>
            </a:r>
            <a:r>
              <a:rPr lang="zh-TW" altLang="zh-TW" sz="2800" dirty="0" smtClean="0"/>
              <a:t>。</a:t>
            </a:r>
          </a:p>
          <a:p>
            <a:pPr marL="1077913" indent="-539750"/>
            <a:r>
              <a:rPr lang="zh-TW" altLang="zh-TW" sz="2800" u="sng" dirty="0" smtClean="0">
                <a:solidFill>
                  <a:srgbClr val="006600"/>
                </a:solidFill>
              </a:rPr>
              <a:t>工作者對於前項安全衛生工作守則，應切實遵行</a:t>
            </a:r>
            <a:r>
              <a:rPr lang="zh-TW" altLang="zh-TW" sz="2800" dirty="0" smtClean="0"/>
              <a:t>。</a:t>
            </a:r>
          </a:p>
          <a:p>
            <a:endParaRPr lang="zh-TW" alt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marL="358775" indent="-358775">
              <a:buNone/>
            </a:pPr>
            <a:r>
              <a:rPr lang="zh-TW" altLang="zh-TW" sz="2800" dirty="0" smtClean="0"/>
              <a:t>十三、學校對工作者應施以適用於該從事工作與預防災變所必要之一般安全衛生教育及訓練。</a:t>
            </a:r>
          </a:p>
          <a:p>
            <a:pPr marL="719138" indent="-360363"/>
            <a:r>
              <a:rPr lang="zh-TW" altLang="zh-TW" sz="2800" u="sng" dirty="0" smtClean="0"/>
              <a:t>前項教育訓練時數，</a:t>
            </a:r>
            <a:r>
              <a:rPr lang="zh-TW" altLang="zh-TW" sz="2800" u="sng" dirty="0" smtClean="0">
                <a:solidFill>
                  <a:srgbClr val="006600"/>
                </a:solidFill>
              </a:rPr>
              <a:t>新僱勞工</a:t>
            </a:r>
            <a:r>
              <a:rPr lang="zh-TW" altLang="zh-TW" sz="2800" u="sng" dirty="0" smtClean="0"/>
              <a:t>不得少於三小時；</a:t>
            </a:r>
            <a:endParaRPr lang="en-US" altLang="zh-TW" sz="2800" u="sng" dirty="0" smtClean="0"/>
          </a:p>
          <a:p>
            <a:pPr marL="719138" indent="-360363"/>
            <a:r>
              <a:rPr lang="zh-TW" altLang="zh-TW" sz="2800" u="sng" dirty="0" smtClean="0">
                <a:solidFill>
                  <a:srgbClr val="006600"/>
                </a:solidFill>
              </a:rPr>
              <a:t>在職勞工</a:t>
            </a:r>
            <a:r>
              <a:rPr lang="zh-TW" altLang="zh-TW" sz="2800" u="sng" dirty="0" smtClean="0"/>
              <a:t>為每三年至少三小時。</a:t>
            </a:r>
            <a:endParaRPr lang="en-US" altLang="zh-TW" sz="2800" u="sng" dirty="0" smtClean="0"/>
          </a:p>
          <a:p>
            <a:pPr marL="719138" indent="-360363"/>
            <a:r>
              <a:rPr lang="zh-TW" altLang="zh-TW" sz="2800" u="sng" dirty="0" smtClean="0">
                <a:solidFill>
                  <a:schemeClr val="accent2"/>
                </a:solidFill>
              </a:rPr>
              <a:t>操作特殊性機械設備</a:t>
            </a:r>
            <a:r>
              <a:rPr lang="zh-TW" altLang="zh-TW" sz="2800" u="sng" dirty="0" smtClean="0"/>
              <a:t>或</a:t>
            </a:r>
            <a:r>
              <a:rPr lang="zh-TW" altLang="zh-TW" sz="2800" u="sng" dirty="0" smtClean="0">
                <a:solidFill>
                  <a:schemeClr val="accent2"/>
                </a:solidFill>
              </a:rPr>
              <a:t>危害性化學品</a:t>
            </a:r>
            <a:r>
              <a:rPr lang="zh-TW" altLang="zh-TW" sz="2800" u="sng" dirty="0" smtClean="0"/>
              <a:t>者，應各增加三小時。</a:t>
            </a:r>
          </a:p>
          <a:p>
            <a:pPr marL="719138" indent="-360363"/>
            <a:r>
              <a:rPr lang="zh-TW" altLang="zh-TW" sz="2800" u="sng" dirty="0" smtClean="0"/>
              <a:t>學校對於前項之安全衛生教育及訓練等安全衛生規定，有公告周知之義務。</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Autofit/>
          </a:bodyPr>
          <a:lstStyle/>
          <a:p>
            <a:pPr marL="358775" indent="-358775">
              <a:buNone/>
            </a:pPr>
            <a:r>
              <a:rPr lang="zh-TW" altLang="zh-TW" sz="2800" dirty="0" smtClean="0"/>
              <a:t>十四、學校對進入實驗室、試驗室、實習工場或試驗工場進行學習之學生，</a:t>
            </a:r>
            <a:r>
              <a:rPr lang="zh-TW" altLang="zh-TW" sz="2800" u="sng" dirty="0" smtClean="0">
                <a:solidFill>
                  <a:srgbClr val="002060"/>
                </a:solidFill>
              </a:rPr>
              <a:t>應視場所特性，訂定訓練計畫，施以必要之教育訓練</a:t>
            </a:r>
            <a:r>
              <a:rPr lang="zh-TW" altLang="zh-TW" sz="2800" dirty="0" smtClean="0"/>
              <a:t>。</a:t>
            </a:r>
          </a:p>
          <a:p>
            <a:pPr>
              <a:buNone/>
            </a:pPr>
            <a:endParaRPr lang="zh-TW" altLang="zh-TW" sz="2800" dirty="0" smtClean="0"/>
          </a:p>
          <a:p>
            <a:pPr marL="358775" indent="-358775">
              <a:buNone/>
            </a:pPr>
            <a:r>
              <a:rPr lang="zh-TW" altLang="zh-TW" sz="2800" dirty="0" smtClean="0"/>
              <a:t>十五、學校應依</a:t>
            </a:r>
            <a:r>
              <a:rPr lang="zh-TW" altLang="zh-TW" sz="2800" u="sng" dirty="0" smtClean="0"/>
              <a:t>職業安全衛生設施規則</a:t>
            </a:r>
            <a:r>
              <a:rPr lang="zh-TW" altLang="zh-TW" sz="2800" dirty="0" smtClean="0"/>
              <a:t>及其他相關規定，</a:t>
            </a:r>
            <a:r>
              <a:rPr lang="zh-TW" altLang="zh-TW" sz="2800" u="sng" dirty="0" smtClean="0"/>
              <a:t>設置符合規定之必要安全衛生設備及措施</a:t>
            </a:r>
            <a:r>
              <a:rPr lang="zh-TW" altLang="zh-TW" sz="2800" dirty="0" smtClean="0"/>
              <a:t>。</a:t>
            </a:r>
          </a:p>
          <a:p>
            <a:pPr>
              <a:buNone/>
            </a:pPr>
            <a:endParaRPr lang="zh-TW" altLang="zh-TW"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lstStyle/>
          <a:p>
            <a:pPr marL="979488" indent="-979488">
              <a:buNone/>
            </a:pPr>
            <a:r>
              <a:rPr lang="zh-TW" altLang="zh-TW" dirty="0" smtClean="0"/>
              <a:t>十六、學校對下列事項，應妥為規劃及採取必要之安全衛生措施：</a:t>
            </a:r>
          </a:p>
          <a:p>
            <a:pPr>
              <a:buNone/>
            </a:pPr>
            <a:r>
              <a:rPr lang="zh-TW" altLang="zh-TW" u="sng" dirty="0" smtClean="0"/>
              <a:t>（一）重複性作業等促發肌肉骨骼疾病之預防。</a:t>
            </a:r>
          </a:p>
          <a:p>
            <a:pPr marL="979488" indent="-979488">
              <a:buNone/>
            </a:pPr>
            <a:r>
              <a:rPr lang="zh-TW" altLang="zh-TW" u="sng" dirty="0" smtClean="0">
                <a:solidFill>
                  <a:srgbClr val="002060"/>
                </a:solidFill>
              </a:rPr>
              <a:t>（二）輪班、夜間工作、長時間工作等異常工作負荷促發疾病之預防。</a:t>
            </a:r>
          </a:p>
          <a:p>
            <a:pPr marL="979488" indent="-979488">
              <a:buNone/>
            </a:pPr>
            <a:r>
              <a:rPr lang="zh-TW" altLang="zh-TW" u="sng" dirty="0" smtClean="0">
                <a:solidFill>
                  <a:srgbClr val="006600"/>
                </a:solidFill>
              </a:rPr>
              <a:t>（三）執行職務因他人行為遭受身體或精神不法侵害之預防。</a:t>
            </a:r>
          </a:p>
          <a:p>
            <a:pPr marL="979488" indent="-979488">
              <a:buNone/>
            </a:pPr>
            <a:r>
              <a:rPr lang="zh-TW" altLang="zh-TW" u="sng" dirty="0" smtClean="0"/>
              <a:t>（四）避難、急救、休息或其他為保護工作者與學生身心健康之事項</a:t>
            </a:r>
            <a:r>
              <a:rPr lang="zh-TW" altLang="en-US" u="sng" dirty="0" smtClean="0"/>
              <a:t>。</a:t>
            </a:r>
            <a:endParaRPr lang="zh-TW" altLang="zh-TW" u="sng" dirty="0" smtClean="0"/>
          </a:p>
          <a:p>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95288" y="822325"/>
          <a:ext cx="8424862" cy="5486400"/>
        </p:xfrm>
        <a:graphic>
          <a:graphicData uri="http://schemas.openxmlformats.org/drawingml/2006/table">
            <a:tbl>
              <a:tblPr/>
              <a:tblGrid>
                <a:gridCol w="671512">
                  <a:extLst>
                    <a:ext uri="{9D8B030D-6E8A-4147-A177-3AD203B41FA5}">
                      <a16:colId xmlns:a16="http://schemas.microsoft.com/office/drawing/2014/main" val="20000"/>
                    </a:ext>
                  </a:extLst>
                </a:gridCol>
                <a:gridCol w="1263650">
                  <a:extLst>
                    <a:ext uri="{9D8B030D-6E8A-4147-A177-3AD203B41FA5}">
                      <a16:colId xmlns:a16="http://schemas.microsoft.com/office/drawing/2014/main" val="20001"/>
                    </a:ext>
                  </a:extLst>
                </a:gridCol>
                <a:gridCol w="4079875">
                  <a:extLst>
                    <a:ext uri="{9D8B030D-6E8A-4147-A177-3AD203B41FA5}">
                      <a16:colId xmlns:a16="http://schemas.microsoft.com/office/drawing/2014/main" val="20002"/>
                    </a:ext>
                  </a:extLst>
                </a:gridCol>
                <a:gridCol w="1155700">
                  <a:extLst>
                    <a:ext uri="{9D8B030D-6E8A-4147-A177-3AD203B41FA5}">
                      <a16:colId xmlns:a16="http://schemas.microsoft.com/office/drawing/2014/main" val="20003"/>
                    </a:ext>
                  </a:extLst>
                </a:gridCol>
                <a:gridCol w="1254125">
                  <a:extLst>
                    <a:ext uri="{9D8B030D-6E8A-4147-A177-3AD203B41FA5}">
                      <a16:colId xmlns:a16="http://schemas.microsoft.com/office/drawing/2014/main" val="20004"/>
                    </a:ext>
                  </a:extLst>
                </a:gridCol>
              </a:tblGrid>
              <a:tr h="288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cs typeface="Times New Roman" pitchFamily="18" charset="0"/>
                        </a:rPr>
                        <a:t>項次</a:t>
                      </a:r>
                      <a:endParaRPr kumimoji="0" lang="zh-TW" sz="2000" b="0" i="0" u="none" strike="noStrike" cap="none" normalizeH="0" baseline="0" dirty="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項</a:t>
                      </a:r>
                      <a:r>
                        <a:rPr kumimoji="0" lang="en-US"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    </a:t>
                      </a: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目</a:t>
                      </a:r>
                      <a:endParaRPr kumimoji="0" lang="zh-TW" sz="2000" b="0" i="0" u="none" strike="noStrike" cap="none" normalizeH="0" baseline="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說</a:t>
                      </a:r>
                      <a:r>
                        <a:rPr kumimoji="0" lang="en-US"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           </a:t>
                      </a: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明</a:t>
                      </a:r>
                      <a:endParaRPr kumimoji="0" lang="zh-TW" sz="2000" b="0" i="0" u="none" strike="noStrike" cap="none" normalizeH="0" baseline="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288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cs typeface="Times New Roman" pitchFamily="18" charset="0"/>
                        </a:rPr>
                        <a:t>一</a:t>
                      </a:r>
                      <a:endParaRPr kumimoji="0" lang="zh-TW" sz="2000" b="0" i="0" u="none" strike="noStrike" cap="none" normalizeH="0" baseline="0" dirty="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課程名稱</a:t>
                      </a:r>
                      <a:endParaRPr kumimoji="0" lang="zh-TW" sz="2000" b="0" i="0" u="none" strike="noStrike" cap="none" normalizeH="0" baseline="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rPr>
                        <a:t>職業安全衛生</a:t>
                      </a:r>
                      <a:r>
                        <a:rPr kumimoji="0" lang="zh-TW" altLang="en-US" sz="2000" b="1" i="0" u="none" strike="noStrike" cap="none" normalizeH="0" baseline="0" dirty="0" smtClean="0">
                          <a:ln>
                            <a:noFill/>
                          </a:ln>
                          <a:solidFill>
                            <a:schemeClr val="tx1"/>
                          </a:solidFill>
                          <a:effectLst/>
                          <a:latin typeface="文鼎粗楷" pitchFamily="49" charset="-120"/>
                          <a:ea typeface="文鼎粗楷" pitchFamily="49" charset="-120"/>
                        </a:rPr>
                        <a:t>法</a:t>
                      </a: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rPr>
                        <a:t>教育訓練</a:t>
                      </a:r>
                      <a:endParaRPr kumimoji="0" lang="zh-TW" sz="2000" b="0" i="0" u="none" strike="noStrike" cap="none" normalizeH="0" baseline="0" dirty="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授課時數</a:t>
                      </a:r>
                      <a:endParaRPr kumimoji="0" lang="zh-TW" sz="2000" b="0" i="0" u="none" strike="noStrike" cap="none" normalizeH="0" baseline="0" smtClean="0">
                        <a:ln>
                          <a:noFill/>
                        </a:ln>
                        <a:solidFill>
                          <a:schemeClr val="tx1"/>
                        </a:solidFill>
                        <a:effectLst/>
                        <a:latin typeface="Calibri" pitchFamily="34" charset="0"/>
                        <a:ea typeface="新細明體" pitchFamily="18"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標楷體" pitchFamily="65" charset="-120"/>
                          <a:ea typeface="新細明體" pitchFamily="18" charset="-120"/>
                          <a:cs typeface="Times New Roman" pitchFamily="18" charset="0"/>
                        </a:rPr>
                        <a:t>3</a:t>
                      </a:r>
                      <a:endParaRPr kumimoji="0" lang="zh-TW" altLang="zh-TW" sz="2000" b="0" i="0" u="none" strike="noStrike" cap="none" normalizeH="0" baseline="0" dirty="0" smtClean="0">
                        <a:ln>
                          <a:noFill/>
                        </a:ln>
                        <a:solidFill>
                          <a:schemeClr val="tx1"/>
                        </a:solidFill>
                        <a:effectLst/>
                        <a:latin typeface="Calibri" pitchFamily="34" charset="0"/>
                        <a:ea typeface="新細明體" pitchFamily="18" charset="-120"/>
                        <a:cs typeface="Times New Roman" pitchFamily="18" charset="0"/>
                      </a:endParaRPr>
                    </a:p>
                  </a:txBody>
                  <a:tcPr marL="38420" marR="38420"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441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cs typeface="Times New Roman" pitchFamily="18" charset="0"/>
                        </a:rPr>
                        <a:t>二</a:t>
                      </a:r>
                      <a:endParaRPr kumimoji="0" lang="zh-TW" sz="2000" b="0" i="0" u="none" strike="noStrike" cap="none" normalizeH="0" baseline="0" dirty="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cs typeface="Times New Roman" pitchFamily="18" charset="0"/>
                        </a:rPr>
                        <a:t>教學目標</a:t>
                      </a:r>
                      <a:endParaRPr kumimoji="0" lang="zh-TW" sz="2000" b="0" i="0" u="none" strike="noStrike" cap="none" normalizeH="0" baseline="0" dirty="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342900" lvl="0" indent="-342900">
                        <a:spcAft>
                          <a:spcPts val="0"/>
                        </a:spcAft>
                        <a:buFont typeface="+mj-ea"/>
                        <a:buNone/>
                      </a:pPr>
                      <a:r>
                        <a:rPr lang="zh-TW" altLang="zh-TW" sz="2000" b="1" kern="100" dirty="0" smtClean="0">
                          <a:latin typeface="Calibri"/>
                          <a:ea typeface="標楷體"/>
                          <a:cs typeface="Times New Roman"/>
                        </a:rPr>
                        <a:t>一、認識法規</a:t>
                      </a:r>
                      <a:endParaRPr lang="zh-TW" altLang="zh-TW" sz="1600" kern="100" dirty="0" smtClean="0">
                        <a:latin typeface="Calibri"/>
                        <a:ea typeface="+mn-ea"/>
                        <a:cs typeface="新細明體"/>
                      </a:endParaRPr>
                    </a:p>
                    <a:p>
                      <a:pPr marL="342900" lvl="0" indent="-342900">
                        <a:spcAft>
                          <a:spcPts val="0"/>
                        </a:spcAft>
                        <a:buFont typeface="+mj-ea"/>
                        <a:buNone/>
                      </a:pPr>
                      <a:r>
                        <a:rPr lang="zh-TW" altLang="en-US" sz="2000" b="1" kern="100" dirty="0" smtClean="0">
                          <a:latin typeface="Calibri"/>
                          <a:ea typeface="標楷體"/>
                          <a:cs typeface="Times New Roman"/>
                        </a:rPr>
                        <a:t>二</a:t>
                      </a:r>
                      <a:r>
                        <a:rPr lang="zh-TW" altLang="zh-TW" sz="2000" b="1" kern="100" dirty="0" smtClean="0">
                          <a:latin typeface="Calibri"/>
                          <a:ea typeface="標楷體"/>
                          <a:cs typeface="Times New Roman"/>
                        </a:rPr>
                        <a:t>、遵守標準作業程序</a:t>
                      </a:r>
                      <a:endParaRPr lang="zh-TW" altLang="zh-TW" sz="1600" kern="100" dirty="0" smtClean="0">
                        <a:latin typeface="Calibri"/>
                        <a:ea typeface="+mn-ea"/>
                        <a:cs typeface="新細明體"/>
                      </a:endParaRPr>
                    </a:p>
                    <a:p>
                      <a:pPr marL="342900" lvl="0" indent="-342900">
                        <a:spcAft>
                          <a:spcPts val="0"/>
                        </a:spcAft>
                        <a:buFont typeface="+mj-ea"/>
                        <a:buNone/>
                      </a:pPr>
                      <a:r>
                        <a:rPr lang="zh-TW" altLang="en-US" sz="2000" b="1" kern="100" dirty="0" smtClean="0">
                          <a:latin typeface="Calibri"/>
                          <a:ea typeface="標楷體"/>
                          <a:cs typeface="Times New Roman"/>
                        </a:rPr>
                        <a:t>三</a:t>
                      </a:r>
                      <a:r>
                        <a:rPr lang="zh-TW" altLang="zh-TW" sz="2000" b="1" kern="100" dirty="0" smtClean="0">
                          <a:latin typeface="Calibri"/>
                          <a:ea typeface="標楷體"/>
                          <a:cs typeface="Times New Roman"/>
                        </a:rPr>
                        <a:t>、職場作業安全</a:t>
                      </a:r>
                      <a:endParaRPr lang="zh-TW" altLang="zh-TW" sz="1600" kern="100" dirty="0" smtClean="0">
                        <a:latin typeface="Calibri"/>
                        <a:ea typeface="+mn-ea"/>
                        <a:cs typeface="新細明體"/>
                      </a:endParaRPr>
                    </a:p>
                    <a:p>
                      <a:pPr marL="342900" lvl="0" indent="-342900">
                        <a:spcAft>
                          <a:spcPts val="0"/>
                        </a:spcAft>
                        <a:buFont typeface="+mj-ea"/>
                        <a:buNone/>
                      </a:pPr>
                      <a:r>
                        <a:rPr lang="zh-TW" altLang="en-US" sz="2000" b="1" kern="100" dirty="0" smtClean="0">
                          <a:latin typeface="Calibri"/>
                          <a:ea typeface="標楷體"/>
                          <a:cs typeface="Times New Roman"/>
                        </a:rPr>
                        <a:t>四</a:t>
                      </a:r>
                      <a:r>
                        <a:rPr lang="zh-TW" altLang="zh-TW" sz="2000" b="1" kern="100" dirty="0" smtClean="0">
                          <a:latin typeface="Calibri"/>
                          <a:ea typeface="標楷體"/>
                          <a:cs typeface="Times New Roman"/>
                        </a:rPr>
                        <a:t>、職場衛生促進</a:t>
                      </a:r>
                      <a:endParaRPr lang="zh-TW" altLang="zh-TW" sz="1600" kern="100" dirty="0" smtClean="0">
                        <a:latin typeface="Calibri"/>
                        <a:ea typeface="+mn-ea"/>
                        <a:cs typeface="新細明體"/>
                      </a:endParaRPr>
                    </a:p>
                    <a:p>
                      <a:pPr marL="342900" lvl="0" indent="-342900">
                        <a:spcAft>
                          <a:spcPts val="0"/>
                        </a:spcAft>
                        <a:buFont typeface="+mj-ea"/>
                        <a:buNone/>
                      </a:pPr>
                      <a:r>
                        <a:rPr lang="zh-TW" altLang="en-US" sz="2000" b="1" kern="100" dirty="0" smtClean="0">
                          <a:latin typeface="Calibri"/>
                          <a:ea typeface="標楷體"/>
                          <a:cs typeface="Times New Roman"/>
                        </a:rPr>
                        <a:t>五</a:t>
                      </a:r>
                      <a:r>
                        <a:rPr lang="zh-TW" altLang="zh-TW" sz="2000" b="1" kern="100" dirty="0" smtClean="0">
                          <a:latin typeface="Calibri"/>
                          <a:ea typeface="標楷體"/>
                          <a:cs typeface="Times New Roman"/>
                        </a:rPr>
                        <a:t>、緊急事故處理</a:t>
                      </a:r>
                      <a:endParaRPr lang="zh-TW" altLang="zh-TW" sz="1600" kern="100" dirty="0">
                        <a:latin typeface="Calibri"/>
                        <a:ea typeface="+mn-ea"/>
                        <a:cs typeface="新細明體"/>
                      </a:endParaRPr>
                    </a:p>
                  </a:txBody>
                  <a:tcPr marL="38420" marR="38420"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2021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三</a:t>
                      </a:r>
                      <a:endParaRPr kumimoji="0" lang="zh-TW" sz="2000" b="0" i="0" u="none" strike="noStrike" cap="none" normalizeH="0" baseline="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文鼎粗楷" pitchFamily="49" charset="-120"/>
                          <a:ea typeface="文鼎粗楷" pitchFamily="49" charset="-120"/>
                          <a:cs typeface="Times New Roman" pitchFamily="18" charset="0"/>
                        </a:rPr>
                        <a:t>教學內容</a:t>
                      </a:r>
                      <a:endParaRPr kumimoji="0" lang="zh-TW" sz="2000" b="0" i="0" u="none" strike="noStrike" cap="none" normalizeH="0" baseline="0" dirty="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a:spcAft>
                          <a:spcPts val="0"/>
                        </a:spcAft>
                      </a:pPr>
                      <a:r>
                        <a:rPr lang="zh-TW" altLang="zh-TW" sz="2000" b="1" kern="100" dirty="0" smtClean="0">
                          <a:latin typeface="Calibri"/>
                          <a:ea typeface="標楷體"/>
                          <a:cs typeface="Times New Roman"/>
                        </a:rPr>
                        <a:t>一、</a:t>
                      </a:r>
                      <a:r>
                        <a:rPr lang="zh-TW" altLang="en-US" sz="2000" b="1" kern="100" dirty="0" smtClean="0">
                          <a:latin typeface="Calibri"/>
                          <a:ea typeface="標楷體"/>
                          <a:cs typeface="Times New Roman"/>
                        </a:rPr>
                        <a:t>職業</a:t>
                      </a:r>
                      <a:r>
                        <a:rPr lang="zh-TW" altLang="zh-TW" sz="2000" b="1" kern="100" dirty="0" smtClean="0">
                          <a:latin typeface="Calibri"/>
                          <a:ea typeface="標楷體"/>
                          <a:cs typeface="Times New Roman"/>
                        </a:rPr>
                        <a:t>安全衛生相關法規說明</a:t>
                      </a:r>
                      <a:endParaRPr lang="zh-TW" altLang="zh-TW" sz="1800" kern="100" dirty="0" smtClean="0">
                        <a:latin typeface="Calibri"/>
                        <a:ea typeface="+mn-ea"/>
                        <a:cs typeface="新細明體"/>
                      </a:endParaRPr>
                    </a:p>
                    <a:p>
                      <a:pPr>
                        <a:spcAft>
                          <a:spcPts val="0"/>
                        </a:spcAft>
                      </a:pPr>
                      <a:r>
                        <a:rPr lang="zh-TW" altLang="en-US" sz="2000" b="1" kern="100" dirty="0" smtClean="0">
                          <a:latin typeface="Calibri"/>
                          <a:ea typeface="標楷體"/>
                          <a:cs typeface="Times New Roman"/>
                        </a:rPr>
                        <a:t>二</a:t>
                      </a:r>
                      <a:r>
                        <a:rPr lang="zh-TW" altLang="zh-TW" sz="2000" b="1" kern="100" dirty="0" smtClean="0">
                          <a:latin typeface="Calibri"/>
                          <a:ea typeface="標楷體"/>
                          <a:cs typeface="Times New Roman"/>
                        </a:rPr>
                        <a:t>、作業安全衛生有關法規概要</a:t>
                      </a:r>
                      <a:endParaRPr lang="zh-TW" altLang="zh-TW" sz="1800" kern="100" dirty="0" smtClean="0">
                        <a:latin typeface="Calibri"/>
                        <a:ea typeface="+mn-ea"/>
                        <a:cs typeface="新細明體"/>
                      </a:endParaRPr>
                    </a:p>
                    <a:p>
                      <a:pPr>
                        <a:spcAft>
                          <a:spcPts val="0"/>
                        </a:spcAft>
                      </a:pPr>
                      <a:r>
                        <a:rPr lang="zh-TW" altLang="en-US" sz="2000" b="1" kern="100" dirty="0" smtClean="0">
                          <a:latin typeface="Calibri"/>
                          <a:ea typeface="標楷體"/>
                          <a:cs typeface="Times New Roman"/>
                        </a:rPr>
                        <a:t>三</a:t>
                      </a:r>
                      <a:r>
                        <a:rPr lang="zh-TW" altLang="zh-TW" sz="2000" b="1" kern="100" dirty="0" smtClean="0">
                          <a:latin typeface="Calibri"/>
                          <a:ea typeface="標楷體"/>
                          <a:cs typeface="Times New Roman"/>
                        </a:rPr>
                        <a:t>、</a:t>
                      </a:r>
                      <a:r>
                        <a:rPr lang="zh-TW" altLang="en-US" sz="2000" b="1" kern="100" dirty="0" smtClean="0">
                          <a:latin typeface="Calibri"/>
                          <a:ea typeface="標楷體"/>
                          <a:cs typeface="Times New Roman"/>
                        </a:rPr>
                        <a:t>職業</a:t>
                      </a:r>
                      <a:r>
                        <a:rPr lang="zh-TW" altLang="zh-TW" sz="2000" b="1" kern="100" dirty="0" smtClean="0">
                          <a:latin typeface="Calibri"/>
                          <a:ea typeface="標楷體"/>
                          <a:cs typeface="Times New Roman"/>
                        </a:rPr>
                        <a:t>安全衛生概念及安全衛生工作守則</a:t>
                      </a:r>
                      <a:endParaRPr lang="zh-TW" altLang="zh-TW" sz="1800" kern="100" dirty="0" smtClean="0">
                        <a:latin typeface="Calibri"/>
                        <a:ea typeface="+mn-ea"/>
                        <a:cs typeface="新細明體"/>
                      </a:endParaRPr>
                    </a:p>
                    <a:p>
                      <a:pPr>
                        <a:spcAft>
                          <a:spcPts val="0"/>
                        </a:spcAft>
                      </a:pPr>
                      <a:r>
                        <a:rPr lang="zh-TW" altLang="en-US" sz="2000" b="1" kern="100" dirty="0" smtClean="0">
                          <a:latin typeface="Calibri"/>
                          <a:ea typeface="標楷體"/>
                          <a:cs typeface="Times New Roman"/>
                        </a:rPr>
                        <a:t>四</a:t>
                      </a:r>
                      <a:r>
                        <a:rPr lang="zh-TW" altLang="zh-TW" sz="2000" b="1" kern="100" dirty="0" smtClean="0">
                          <a:latin typeface="Calibri"/>
                          <a:ea typeface="標楷體"/>
                          <a:cs typeface="Times New Roman"/>
                        </a:rPr>
                        <a:t>、作業前中後之自動檢查、標準作業程式</a:t>
                      </a:r>
                      <a:endParaRPr lang="zh-TW" altLang="zh-TW" sz="1800" kern="100" dirty="0" smtClean="0">
                        <a:latin typeface="Calibri"/>
                        <a:ea typeface="+mn-ea"/>
                        <a:cs typeface="新細明體"/>
                      </a:endParaRPr>
                    </a:p>
                    <a:p>
                      <a:pPr>
                        <a:spcAft>
                          <a:spcPts val="0"/>
                        </a:spcAft>
                      </a:pPr>
                      <a:r>
                        <a:rPr lang="zh-TW" altLang="en-US" sz="2000" b="1" kern="100" dirty="0" smtClean="0">
                          <a:latin typeface="Calibri"/>
                          <a:ea typeface="標楷體"/>
                          <a:cs typeface="Times New Roman"/>
                        </a:rPr>
                        <a:t>五</a:t>
                      </a:r>
                      <a:r>
                        <a:rPr lang="zh-TW" altLang="zh-TW" sz="2000" b="1" kern="100" dirty="0" smtClean="0">
                          <a:latin typeface="Calibri"/>
                          <a:ea typeface="標楷體"/>
                          <a:cs typeface="Times New Roman"/>
                        </a:rPr>
                        <a:t>、緊急事故應變處理</a:t>
                      </a:r>
                      <a:endParaRPr lang="zh-TW" altLang="zh-TW" sz="1800" kern="100" dirty="0" smtClean="0">
                        <a:latin typeface="Calibri"/>
                        <a:ea typeface="+mn-ea"/>
                        <a:cs typeface="新細明體"/>
                      </a:endParaRPr>
                    </a:p>
                    <a:p>
                      <a:pPr>
                        <a:spcAft>
                          <a:spcPts val="0"/>
                        </a:spcAft>
                      </a:pPr>
                      <a:r>
                        <a:rPr lang="zh-TW" altLang="en-US" sz="2000" b="1" kern="100" dirty="0" smtClean="0">
                          <a:latin typeface="Calibri"/>
                          <a:ea typeface="標楷體"/>
                          <a:cs typeface="Times New Roman"/>
                        </a:rPr>
                        <a:t>六</a:t>
                      </a:r>
                      <a:r>
                        <a:rPr lang="zh-TW" altLang="zh-TW" sz="2000" b="1" kern="100" dirty="0" smtClean="0">
                          <a:latin typeface="Calibri"/>
                          <a:ea typeface="標楷體"/>
                          <a:cs typeface="Times New Roman"/>
                        </a:rPr>
                        <a:t>、職業災害處理說明及職業災害案例探討、預防</a:t>
                      </a:r>
                      <a:endParaRPr lang="zh-TW" altLang="zh-TW" sz="1800" kern="100" dirty="0" smtClean="0">
                        <a:latin typeface="Calibri"/>
                        <a:ea typeface="+mn-ea"/>
                        <a:cs typeface="新細明體"/>
                      </a:endParaRPr>
                    </a:p>
                    <a:p>
                      <a:pPr>
                        <a:spcAft>
                          <a:spcPts val="0"/>
                        </a:spcAft>
                      </a:pPr>
                      <a:r>
                        <a:rPr lang="zh-TW" altLang="en-US" sz="2000" b="1" kern="100" dirty="0" smtClean="0">
                          <a:latin typeface="Calibri"/>
                          <a:ea typeface="標楷體"/>
                          <a:cs typeface="Times New Roman"/>
                        </a:rPr>
                        <a:t>七</a:t>
                      </a:r>
                      <a:r>
                        <a:rPr lang="zh-TW" altLang="zh-TW" sz="2000" b="1" kern="100" dirty="0" smtClean="0">
                          <a:latin typeface="Calibri"/>
                          <a:ea typeface="標楷體"/>
                          <a:cs typeface="Times New Roman"/>
                        </a:rPr>
                        <a:t>、其他與工</a:t>
                      </a:r>
                      <a:r>
                        <a:rPr lang="zh-TW" altLang="en-US" sz="2000" b="1" kern="100" dirty="0" smtClean="0">
                          <a:latin typeface="Calibri"/>
                          <a:ea typeface="標楷體"/>
                          <a:cs typeface="Times New Roman"/>
                        </a:rPr>
                        <a:t>作者</a:t>
                      </a:r>
                      <a:r>
                        <a:rPr lang="zh-TW" altLang="zh-TW" sz="2000" b="1" kern="100" dirty="0" smtClean="0">
                          <a:latin typeface="Calibri"/>
                          <a:ea typeface="標楷體"/>
                          <a:cs typeface="Times New Roman"/>
                        </a:rPr>
                        <a:t>作業有關之安全衛生知識</a:t>
                      </a:r>
                      <a:endParaRPr lang="zh-TW" altLang="zh-TW" sz="1800" kern="100" dirty="0">
                        <a:latin typeface="Calibri"/>
                        <a:ea typeface="+mn-ea"/>
                        <a:cs typeface="新細明體"/>
                      </a:endParaRPr>
                    </a:p>
                  </a:txBody>
                  <a:tcPr marL="38420" marR="38420"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11552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四</a:t>
                      </a:r>
                      <a:endParaRPr kumimoji="0" lang="zh-TW" sz="2000" b="0" i="0" u="none" strike="noStrike" cap="none" normalizeH="0" baseline="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smtClean="0">
                          <a:ln>
                            <a:noFill/>
                          </a:ln>
                          <a:solidFill>
                            <a:schemeClr val="tx1"/>
                          </a:solidFill>
                          <a:effectLst/>
                          <a:latin typeface="文鼎粗楷" pitchFamily="49" charset="-120"/>
                          <a:ea typeface="文鼎粗楷" pitchFamily="49" charset="-120"/>
                          <a:cs typeface="Times New Roman" pitchFamily="18" charset="0"/>
                        </a:rPr>
                        <a:t>教學方法</a:t>
                      </a:r>
                      <a:endParaRPr kumimoji="0" lang="zh-TW" sz="2000" b="0" i="0" u="none" strike="noStrike" cap="none" normalizeH="0" baseline="0" smtClean="0">
                        <a:ln>
                          <a:noFill/>
                        </a:ln>
                        <a:solidFill>
                          <a:schemeClr val="tx1"/>
                        </a:solidFill>
                        <a:effectLst/>
                        <a:latin typeface="文鼎粗楷" pitchFamily="49" charset="-120"/>
                        <a:ea typeface="文鼎粗楷" pitchFamily="49" charset="-120"/>
                      </a:endParaRPr>
                    </a:p>
                  </a:txBody>
                  <a:tcPr marL="38420" marR="384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a:spcAft>
                          <a:spcPts val="0"/>
                        </a:spcAft>
                      </a:pPr>
                      <a:r>
                        <a:rPr lang="zh-TW" altLang="zh-TW" sz="2000" b="1" kern="100" dirty="0" smtClean="0">
                          <a:latin typeface="Calibri"/>
                          <a:ea typeface="標楷體"/>
                          <a:cs typeface="Times New Roman"/>
                        </a:rPr>
                        <a:t>一、依據法令編製教案，製作講義</a:t>
                      </a:r>
                      <a:endParaRPr lang="zh-TW" altLang="zh-TW" sz="1800" kern="100" dirty="0" smtClean="0">
                        <a:latin typeface="Calibri"/>
                        <a:ea typeface="+mn-ea"/>
                        <a:cs typeface="新細明體"/>
                      </a:endParaRPr>
                    </a:p>
                    <a:p>
                      <a:pPr>
                        <a:spcAft>
                          <a:spcPts val="0"/>
                        </a:spcAft>
                      </a:pPr>
                      <a:r>
                        <a:rPr lang="zh-TW" altLang="zh-TW" sz="2000" b="1" kern="100" dirty="0" smtClean="0">
                          <a:latin typeface="Calibri"/>
                          <a:ea typeface="標楷體"/>
                          <a:cs typeface="Times New Roman"/>
                        </a:rPr>
                        <a:t>二、對照講義製作</a:t>
                      </a:r>
                      <a:r>
                        <a:rPr lang="en-US" altLang="zh-TW" sz="2000" b="1" kern="100" dirty="0" smtClean="0">
                          <a:latin typeface="Calibri"/>
                          <a:ea typeface="標楷體"/>
                          <a:cs typeface="Times New Roman"/>
                        </a:rPr>
                        <a:t>PPT</a:t>
                      </a:r>
                      <a:r>
                        <a:rPr lang="zh-TW" altLang="zh-TW" sz="2000" b="1" kern="100" dirty="0" smtClean="0">
                          <a:latin typeface="Calibri"/>
                          <a:ea typeface="標楷體"/>
                          <a:cs typeface="Times New Roman"/>
                        </a:rPr>
                        <a:t>檔簡報教學</a:t>
                      </a:r>
                      <a:endParaRPr lang="zh-TW" altLang="zh-TW" sz="1800" kern="100" dirty="0" smtClean="0">
                        <a:latin typeface="Calibri"/>
                        <a:ea typeface="+mn-ea"/>
                        <a:cs typeface="新細明體"/>
                      </a:endParaRPr>
                    </a:p>
                    <a:p>
                      <a:pPr>
                        <a:spcAft>
                          <a:spcPts val="0"/>
                        </a:spcAft>
                      </a:pPr>
                      <a:r>
                        <a:rPr lang="zh-TW" altLang="zh-TW" sz="2000" b="1" kern="100" dirty="0" smtClean="0">
                          <a:latin typeface="Calibri"/>
                          <a:ea typeface="標楷體"/>
                          <a:cs typeface="Times New Roman"/>
                        </a:rPr>
                        <a:t>三、案例解說</a:t>
                      </a:r>
                      <a:endParaRPr lang="zh-TW" altLang="zh-TW" sz="1800" kern="100" dirty="0" smtClean="0">
                        <a:latin typeface="Calibri"/>
                        <a:ea typeface="+mn-ea"/>
                        <a:cs typeface="新細明體"/>
                      </a:endParaRPr>
                    </a:p>
                    <a:p>
                      <a:pPr>
                        <a:spcAft>
                          <a:spcPts val="0"/>
                        </a:spcAft>
                      </a:pPr>
                      <a:r>
                        <a:rPr lang="zh-TW" altLang="zh-TW" sz="2000" b="1" kern="100" dirty="0" smtClean="0">
                          <a:latin typeface="Calibri"/>
                          <a:ea typeface="標楷體"/>
                          <a:cs typeface="Times New Roman"/>
                        </a:rPr>
                        <a:t>四、互動</a:t>
                      </a:r>
                      <a:r>
                        <a:rPr lang="en-US" altLang="zh-TW" sz="2000" b="1" kern="100" dirty="0" smtClean="0">
                          <a:latin typeface="Calibri"/>
                          <a:ea typeface="標楷體"/>
                          <a:cs typeface="Times New Roman"/>
                        </a:rPr>
                        <a:t>Q&amp;A</a:t>
                      </a:r>
                      <a:endParaRPr lang="zh-TW" altLang="zh-TW" sz="1800" kern="100" dirty="0">
                        <a:latin typeface="Calibri"/>
                        <a:ea typeface="+mn-ea"/>
                        <a:cs typeface="新細明體"/>
                      </a:endParaRPr>
                    </a:p>
                  </a:txBody>
                  <a:tcPr marL="38420" marR="38420" marT="0" marB="0"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bl>
          </a:graphicData>
        </a:graphic>
      </p:graphicFrame>
      <p:sp>
        <p:nvSpPr>
          <p:cNvPr id="55301" name="Rectangle 5"/>
          <p:cNvSpPr>
            <a:spLocks noChangeArrowheads="1"/>
          </p:cNvSpPr>
          <p:nvPr/>
        </p:nvSpPr>
        <p:spPr bwMode="auto">
          <a:xfrm>
            <a:off x="539750" y="242888"/>
            <a:ext cx="8208963" cy="522287"/>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lIns="91404" tIns="45702" rIns="91404" bIns="45702" anchor="ctr">
            <a:spAutoFit/>
          </a:bodyPr>
          <a:lstStyle/>
          <a:p>
            <a:pPr algn="ctr" eaLnBrk="0" hangingPunct="0">
              <a:defRPr/>
            </a:pPr>
            <a:r>
              <a:rPr lang="zh-TW" altLang="zh-TW" sz="2800" b="1" dirty="0">
                <a:latin typeface="標楷體" pitchFamily="65" charset="-120"/>
                <a:ea typeface="標楷體" pitchFamily="65" charset="-120"/>
                <a:cs typeface="Times New Roman" pitchFamily="18" charset="0"/>
              </a:rPr>
              <a:t>一般安全衛生 訓練班教學大綱</a:t>
            </a:r>
            <a:endParaRPr lang="zh-TW" altLang="en-US" sz="2800" b="1" dirty="0">
              <a:solidFill>
                <a:srgbClr val="002060"/>
              </a:solidFill>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lstStyle/>
          <a:p>
            <a:pPr marL="1077913" indent="-1077913">
              <a:buNone/>
            </a:pPr>
            <a:r>
              <a:rPr lang="zh-TW" altLang="zh-TW" sz="2800" dirty="0" smtClean="0"/>
              <a:t>十七、學校應提供符合安全標準之機械、設備及器具；</a:t>
            </a:r>
            <a:endParaRPr lang="en-US" altLang="zh-TW" sz="2800" dirty="0" smtClean="0"/>
          </a:p>
          <a:p>
            <a:pPr marL="1077913" indent="-457200"/>
            <a:r>
              <a:rPr lang="zh-TW" altLang="zh-TW" sz="2800" u="sng" dirty="0" smtClean="0"/>
              <a:t>其構造、性能及防護，應符合中央勞動主管機關（簡稱勞動主管機關）訂定之</a:t>
            </a:r>
            <a:r>
              <a:rPr lang="zh-TW" altLang="zh-TW" sz="2800" u="sng" dirty="0" smtClean="0">
                <a:solidFill>
                  <a:srgbClr val="006600"/>
                </a:solidFill>
              </a:rPr>
              <a:t>安全標準</a:t>
            </a:r>
            <a:r>
              <a:rPr lang="zh-TW" altLang="zh-TW" sz="2800" u="sng" dirty="0" smtClean="0"/>
              <a:t>。</a:t>
            </a:r>
          </a:p>
          <a:p>
            <a:pPr marL="1077913" indent="-457200"/>
            <a:r>
              <a:rPr lang="zh-TW" altLang="zh-TW" sz="2800" u="sng" dirty="0" smtClean="0"/>
              <a:t>學校於新購入、租賃及使用前項指定之機械、設備或器具時，應購入、租賃具有</a:t>
            </a:r>
            <a:r>
              <a:rPr lang="zh-TW" altLang="zh-TW" sz="2800" u="sng" dirty="0" smtClean="0">
                <a:solidFill>
                  <a:srgbClr val="006600"/>
                </a:solidFill>
              </a:rPr>
              <a:t>安全標示</a:t>
            </a:r>
            <a:r>
              <a:rPr lang="zh-TW" altLang="zh-TW" sz="2800" u="sng" dirty="0" smtClean="0"/>
              <a:t>或</a:t>
            </a:r>
            <a:r>
              <a:rPr lang="zh-TW" altLang="zh-TW" sz="2800" u="sng" dirty="0" smtClean="0">
                <a:solidFill>
                  <a:srgbClr val="006600"/>
                </a:solidFill>
              </a:rPr>
              <a:t>驗證合格標章</a:t>
            </a:r>
            <a:r>
              <a:rPr lang="zh-TW" altLang="zh-TW" sz="2800" u="sng" dirty="0" smtClean="0"/>
              <a:t>之產品。</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908720"/>
            <a:ext cx="8219256" cy="5111080"/>
          </a:xfrm>
        </p:spPr>
        <p:txBody>
          <a:bodyPr>
            <a:normAutofit/>
          </a:bodyPr>
          <a:lstStyle/>
          <a:p>
            <a:pPr marL="1077913" indent="-1077913">
              <a:buNone/>
            </a:pPr>
            <a:r>
              <a:rPr lang="zh-TW" altLang="zh-TW" sz="2800" dirty="0" smtClean="0"/>
              <a:t>十八、學校</a:t>
            </a:r>
            <a:r>
              <a:rPr lang="zh-TW" altLang="zh-TW" sz="2800" u="sng" dirty="0" smtClean="0"/>
              <a:t>設置勞動主管機關指定之危險性機械或設備，應確保安全使用</a:t>
            </a:r>
            <a:r>
              <a:rPr lang="zh-TW" altLang="zh-TW" sz="2800" dirty="0" smtClean="0"/>
              <a:t>。</a:t>
            </a:r>
          </a:p>
          <a:p>
            <a:pPr marL="1077913" indent="-457200">
              <a:buFont typeface="Wingdings" pitchFamily="2" charset="2"/>
              <a:buChar char="l"/>
            </a:pPr>
            <a:r>
              <a:rPr lang="zh-TW" altLang="zh-TW" sz="2800" dirty="0" smtClean="0"/>
              <a:t>操作前項</a:t>
            </a:r>
            <a:r>
              <a:rPr lang="zh-TW" altLang="zh-TW" sz="2800" u="sng" dirty="0" smtClean="0">
                <a:solidFill>
                  <a:schemeClr val="accent2"/>
                </a:solidFill>
              </a:rPr>
              <a:t>危險性機械或設備之操作人員</a:t>
            </a:r>
            <a:r>
              <a:rPr lang="zh-TW" altLang="zh-TW" sz="2800" dirty="0" smtClean="0"/>
              <a:t>，</a:t>
            </a:r>
            <a:r>
              <a:rPr lang="zh-TW" altLang="zh-TW" sz="2800" u="sng" dirty="0" smtClean="0"/>
              <a:t>應經勞動主管機關認可之訓練或經技能檢定合格</a:t>
            </a:r>
            <a:r>
              <a:rPr lang="zh-TW" altLang="zh-TW" sz="2800" dirty="0" smtClean="0"/>
              <a:t>。</a:t>
            </a:r>
            <a:endParaRPr lang="en-US" altLang="zh-TW" sz="2800" dirty="0" smtClean="0"/>
          </a:p>
          <a:p>
            <a:pPr marL="1077913" indent="-457200">
              <a:buFont typeface="Wingdings" pitchFamily="2" charset="2"/>
              <a:buChar char="l"/>
            </a:pPr>
            <a:r>
              <a:rPr lang="zh-TW" altLang="zh-TW" sz="2800" u="sng" dirty="0" smtClean="0"/>
              <a:t>提供學生進行學習時，</a:t>
            </a:r>
            <a:r>
              <a:rPr lang="zh-TW" altLang="zh-TW" sz="2800" u="sng" dirty="0" smtClean="0">
                <a:solidFill>
                  <a:schemeClr val="accent2"/>
                </a:solidFill>
              </a:rPr>
              <a:t>應有具資格之教師或教學助理</a:t>
            </a:r>
            <a:r>
              <a:rPr lang="zh-TW" altLang="zh-TW" sz="2800" u="sng" dirty="0" smtClean="0"/>
              <a:t>親自進行操作，並予以指導</a:t>
            </a:r>
            <a:r>
              <a:rPr lang="zh-TW" altLang="zh-TW" sz="2800" dirty="0" smtClean="0"/>
              <a:t>。</a:t>
            </a:r>
          </a:p>
          <a:p>
            <a:pPr marL="1077913" indent="-457200"/>
            <a:r>
              <a:rPr lang="zh-TW" altLang="zh-TW" sz="2800" dirty="0" smtClean="0"/>
              <a:t>第一項之</a:t>
            </a:r>
            <a:r>
              <a:rPr lang="zh-TW" altLang="zh-TW" sz="2800" u="sng" dirty="0" smtClean="0"/>
              <a:t>危險性機械或設備應定期委請勞動主管機關指定之代行檢查機構檢查之；未經檢查合格，不得使用</a:t>
            </a:r>
            <a:r>
              <a:rPr lang="zh-TW" altLang="zh-TW" sz="2800"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836712"/>
            <a:ext cx="8219256" cy="5183088"/>
          </a:xfrm>
        </p:spPr>
        <p:txBody>
          <a:bodyPr>
            <a:noAutofit/>
          </a:bodyPr>
          <a:lstStyle/>
          <a:p>
            <a:pPr marL="1077913" indent="-1077913">
              <a:buNone/>
            </a:pPr>
            <a:r>
              <a:rPr lang="zh-TW" altLang="zh-TW" sz="2800" dirty="0" smtClean="0"/>
              <a:t>十九、學校應對工作者及學生</a:t>
            </a:r>
            <a:r>
              <a:rPr lang="zh-TW" altLang="zh-TW" sz="2800" u="sng" dirty="0" smtClean="0"/>
              <a:t>使用化學品，提供必要安全衛生設施及採取相關必要保護措施</a:t>
            </a:r>
            <a:r>
              <a:rPr lang="zh-TW" altLang="zh-TW" sz="2800" dirty="0" smtClean="0"/>
              <a:t>。</a:t>
            </a:r>
          </a:p>
          <a:p>
            <a:pPr marL="1077913" indent="-457200"/>
            <a:r>
              <a:rPr lang="zh-TW" altLang="zh-TW" sz="2800" dirty="0" smtClean="0"/>
              <a:t>工作場所及實驗教室負責人對</a:t>
            </a:r>
            <a:r>
              <a:rPr lang="zh-TW" altLang="zh-TW" sz="2800" dirty="0" smtClean="0">
                <a:solidFill>
                  <a:schemeClr val="accent2"/>
                </a:solidFill>
              </a:rPr>
              <a:t>具有危害性之化學品</a:t>
            </a:r>
            <a:r>
              <a:rPr lang="zh-TW" altLang="zh-TW" sz="2800" dirty="0" smtClean="0"/>
              <a:t>，</a:t>
            </a:r>
            <a:r>
              <a:rPr lang="zh-TW" altLang="zh-TW" sz="2800" u="sng" dirty="0" smtClean="0">
                <a:solidFill>
                  <a:srgbClr val="006600"/>
                </a:solidFill>
              </a:rPr>
              <a:t>應予標示、製作危害化學品清單及對外揭示安全資料表</a:t>
            </a:r>
            <a:r>
              <a:rPr lang="zh-TW" altLang="zh-TW" sz="2800" dirty="0" smtClean="0"/>
              <a:t>，並採取必要之通識措施。</a:t>
            </a:r>
          </a:p>
          <a:p>
            <a:pPr marL="1077913" indent="-457200"/>
            <a:r>
              <a:rPr lang="zh-TW" altLang="zh-TW" sz="2800" dirty="0" smtClean="0"/>
              <a:t>學校購置取得化學品，應向供應或製造廠商取得正確標示及</a:t>
            </a:r>
            <a:r>
              <a:rPr lang="zh-TW" altLang="zh-TW" sz="2800" u="sng" dirty="0" smtClean="0">
                <a:solidFill>
                  <a:schemeClr val="accent2"/>
                </a:solidFill>
              </a:rPr>
              <a:t>安全資料表</a:t>
            </a:r>
            <a:r>
              <a:rPr lang="zh-TW" altLang="zh-TW" sz="2800" dirty="0" smtClean="0"/>
              <a:t>。並經確認後，進行正確有效標示及使用。</a:t>
            </a:r>
          </a:p>
          <a:p>
            <a:endParaRPr lang="zh-TW" alt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908720"/>
            <a:ext cx="8219256" cy="5111080"/>
          </a:xfrm>
        </p:spPr>
        <p:txBody>
          <a:bodyPr>
            <a:normAutofit/>
          </a:bodyPr>
          <a:lstStyle/>
          <a:p>
            <a:pPr marL="1077913" indent="-1077913">
              <a:buNone/>
            </a:pPr>
            <a:r>
              <a:rPr lang="zh-TW" altLang="zh-TW" sz="2800" dirty="0" smtClean="0"/>
              <a:t>二十、學校應輔導校內人員依規定辦理</a:t>
            </a:r>
            <a:r>
              <a:rPr lang="zh-TW" altLang="zh-TW" sz="2800" u="sng" dirty="0" smtClean="0"/>
              <a:t>執行新化學物質之申請、登記、評估</a:t>
            </a:r>
            <a:r>
              <a:rPr lang="zh-TW" altLang="zh-TW" sz="2800" dirty="0" smtClean="0"/>
              <a:t>及其他相關指引所定應遵循事項。</a:t>
            </a:r>
          </a:p>
          <a:p>
            <a:pPr marL="1077913" indent="-539750"/>
            <a:r>
              <a:rPr lang="zh-TW" altLang="zh-TW" sz="2800" dirty="0" smtClean="0"/>
              <a:t>學校對勞動主管機關指定之</a:t>
            </a:r>
            <a:r>
              <a:rPr lang="zh-TW" altLang="zh-TW" sz="2800" u="sng" dirty="0" smtClean="0">
                <a:solidFill>
                  <a:schemeClr val="accent2"/>
                </a:solidFill>
              </a:rPr>
              <a:t>管制性化學品</a:t>
            </a:r>
            <a:r>
              <a:rPr lang="zh-TW" altLang="zh-TW" sz="2800" dirty="0" smtClean="0"/>
              <a:t>，應向勞動主管機關申請許可；</a:t>
            </a:r>
            <a:endParaRPr lang="en-US" altLang="zh-TW" sz="2800" dirty="0" smtClean="0"/>
          </a:p>
          <a:p>
            <a:pPr marL="1077913" indent="-539750"/>
            <a:r>
              <a:rPr lang="zh-TW" altLang="zh-TW" sz="2800" dirty="0" smtClean="0"/>
              <a:t>對勞動主管機關指定之</a:t>
            </a:r>
            <a:r>
              <a:rPr lang="zh-TW" altLang="zh-TW" sz="2800" u="sng" dirty="0" smtClean="0">
                <a:solidFill>
                  <a:schemeClr val="accent2"/>
                </a:solidFill>
              </a:rPr>
              <a:t>優先管理化學品</a:t>
            </a:r>
            <a:r>
              <a:rPr lang="zh-TW" altLang="zh-TW" sz="2800" dirty="0" smtClean="0"/>
              <a:t>，應將相關運作資料報勞動主管機關備查。</a:t>
            </a:r>
          </a:p>
          <a:p>
            <a:endParaRPr lang="zh-TW" alt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836712"/>
            <a:ext cx="8219256" cy="5256584"/>
          </a:xfrm>
        </p:spPr>
        <p:txBody>
          <a:bodyPr>
            <a:normAutofit/>
          </a:bodyPr>
          <a:lstStyle/>
          <a:p>
            <a:pPr marL="441325" indent="-441325">
              <a:buNone/>
            </a:pPr>
            <a:r>
              <a:rPr lang="zh-TW" altLang="zh-TW" sz="3000" dirty="0" smtClean="0"/>
              <a:t>二十一、學校對勞動主管機關定有</a:t>
            </a:r>
            <a:r>
              <a:rPr lang="zh-TW" altLang="zh-TW" sz="3000" u="sng" dirty="0" smtClean="0">
                <a:solidFill>
                  <a:srgbClr val="006600"/>
                </a:solidFill>
              </a:rPr>
              <a:t>容許暴露標準之作業場所</a:t>
            </a:r>
            <a:r>
              <a:rPr lang="zh-TW" altLang="zh-TW" sz="3000" dirty="0" smtClean="0"/>
              <a:t>，應確保勞工之危害暴露低於規定之容許濃度值。</a:t>
            </a:r>
          </a:p>
          <a:p>
            <a:pPr marL="441325" indent="-441325"/>
            <a:r>
              <a:rPr lang="zh-TW" altLang="zh-TW" sz="3000" dirty="0" smtClean="0"/>
              <a:t>學校對經勞動主管機關</a:t>
            </a:r>
            <a:r>
              <a:rPr lang="zh-TW" altLang="zh-TW" sz="3000" u="sng" dirty="0" smtClean="0"/>
              <a:t>指定之作業場所，應訂定作業環境監測計畫</a:t>
            </a:r>
            <a:r>
              <a:rPr lang="zh-TW" altLang="zh-TW" sz="3000" dirty="0" smtClean="0"/>
              <a:t>，並設置或委託由勞動主管機關認可之作業環境監測機構實施監測。</a:t>
            </a:r>
          </a:p>
          <a:p>
            <a:pPr marL="441325" indent="-441325"/>
            <a:r>
              <a:rPr lang="zh-TW" altLang="zh-TW" sz="3000" dirty="0" smtClean="0"/>
              <a:t>前項作業屬勞工作業環境監測實施辦法所定臨時性作業、作業時間短暫或作業期間短暫之作業場所者，不在此限。</a:t>
            </a:r>
          </a:p>
          <a:p>
            <a:endParaRPr lang="zh-TW"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196752"/>
            <a:ext cx="8219256" cy="4823048"/>
          </a:xfrm>
        </p:spPr>
        <p:txBody>
          <a:bodyPr>
            <a:noAutofit/>
          </a:bodyPr>
          <a:lstStyle/>
          <a:p>
            <a:pPr marL="358775" indent="-358775">
              <a:buNone/>
            </a:pPr>
            <a:r>
              <a:rPr lang="zh-TW" altLang="zh-TW" sz="2800" dirty="0" smtClean="0"/>
              <a:t>二十二、學校</a:t>
            </a:r>
            <a:r>
              <a:rPr lang="zh-TW" altLang="zh-TW" sz="2800" dirty="0" smtClean="0">
                <a:solidFill>
                  <a:schemeClr val="accent2"/>
                </a:solidFill>
              </a:rPr>
              <a:t>辦理工程時</a:t>
            </a:r>
            <a:r>
              <a:rPr lang="zh-TW" altLang="zh-TW" sz="2800" dirty="0" smtClean="0"/>
              <a:t>，應依加強公共工程勞工安全衛生管理作業要點規定辦理。</a:t>
            </a:r>
          </a:p>
          <a:p>
            <a:pPr marL="358775" indent="-358775"/>
            <a:r>
              <a:rPr lang="zh-TW" altLang="zh-TW" sz="2800" dirty="0" smtClean="0"/>
              <a:t>學校辦理</a:t>
            </a:r>
            <a:r>
              <a:rPr lang="zh-TW" altLang="zh-TW" sz="2800" dirty="0" smtClean="0">
                <a:solidFill>
                  <a:schemeClr val="accent2"/>
                </a:solidFill>
              </a:rPr>
              <a:t>工程或營造作業</a:t>
            </a:r>
            <a:r>
              <a:rPr lang="zh-TW" altLang="zh-TW" sz="2800" dirty="0" smtClean="0"/>
              <a:t>，應採用適當隔離之安全設備，區隔工區與學校工作者及學生活動範圍；</a:t>
            </a:r>
            <a:endParaRPr lang="en-US" altLang="zh-TW" sz="2800" dirty="0" smtClean="0"/>
          </a:p>
          <a:p>
            <a:pPr marL="358775" indent="-358775"/>
            <a:r>
              <a:rPr lang="zh-TW" altLang="zh-TW" sz="2800" dirty="0" smtClean="0"/>
              <a:t>必須進入工區督導工程之學校工作者，應依工區狀況使用適當安全防護設備。</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340768"/>
            <a:ext cx="8219256" cy="4679032"/>
          </a:xfrm>
        </p:spPr>
        <p:txBody>
          <a:bodyPr>
            <a:noAutofit/>
          </a:bodyPr>
          <a:lstStyle/>
          <a:p>
            <a:pPr marL="358775" indent="-358775">
              <a:buNone/>
            </a:pPr>
            <a:r>
              <a:rPr lang="zh-TW" altLang="zh-TW" sz="2800" dirty="0" smtClean="0"/>
              <a:t>二十三、學校於</a:t>
            </a:r>
            <a:r>
              <a:rPr lang="zh-TW" altLang="zh-TW" sz="2800" u="sng" dirty="0" smtClean="0"/>
              <a:t>僱用勞工時，應施行體格檢查</a:t>
            </a:r>
            <a:r>
              <a:rPr lang="zh-TW" altLang="zh-TW" sz="2800" dirty="0" smtClean="0"/>
              <a:t>；對</a:t>
            </a:r>
            <a:r>
              <a:rPr lang="zh-TW" altLang="zh-TW" sz="2800" u="sng" dirty="0" smtClean="0">
                <a:solidFill>
                  <a:schemeClr val="accent2"/>
                </a:solidFill>
              </a:rPr>
              <a:t>在職勞工，應施行下列健康檢查</a:t>
            </a:r>
            <a:r>
              <a:rPr lang="zh-TW" altLang="zh-TW" sz="2800" dirty="0" smtClean="0"/>
              <a:t>：</a:t>
            </a:r>
          </a:p>
          <a:p>
            <a:pPr marL="1436688" indent="-1077913">
              <a:buNone/>
            </a:pPr>
            <a:r>
              <a:rPr lang="zh-TW" altLang="zh-TW" sz="2800" dirty="0" smtClean="0"/>
              <a:t>（一）</a:t>
            </a:r>
            <a:r>
              <a:rPr lang="zh-TW" altLang="zh-TW" sz="2800" dirty="0" smtClean="0">
                <a:solidFill>
                  <a:srgbClr val="006600"/>
                </a:solidFill>
              </a:rPr>
              <a:t>一般健康檢查</a:t>
            </a:r>
            <a:r>
              <a:rPr lang="zh-TW" altLang="zh-TW" sz="2800" dirty="0" smtClean="0"/>
              <a:t>。</a:t>
            </a:r>
          </a:p>
          <a:p>
            <a:pPr marL="1436688" indent="-1077913">
              <a:buNone/>
            </a:pPr>
            <a:r>
              <a:rPr lang="zh-TW" altLang="zh-TW" sz="2800" dirty="0" smtClean="0"/>
              <a:t>（二）從事特別危害健康作業者之</a:t>
            </a:r>
            <a:r>
              <a:rPr lang="zh-TW" altLang="zh-TW" sz="2800" dirty="0" smtClean="0">
                <a:solidFill>
                  <a:srgbClr val="006600"/>
                </a:solidFill>
              </a:rPr>
              <a:t>特殊健康檢查</a:t>
            </a:r>
            <a:r>
              <a:rPr lang="zh-TW" altLang="zh-TW" sz="2800" dirty="0" smtClean="0"/>
              <a:t>。</a:t>
            </a:r>
          </a:p>
          <a:p>
            <a:pPr marL="1436688" indent="-1077913">
              <a:buNone/>
            </a:pPr>
            <a:r>
              <a:rPr lang="zh-TW" altLang="zh-TW" sz="2800" dirty="0" smtClean="0"/>
              <a:t>（三）其他經勞動主管機關指定為</a:t>
            </a:r>
            <a:r>
              <a:rPr lang="zh-TW" altLang="zh-TW" sz="2800" dirty="0" smtClean="0">
                <a:solidFill>
                  <a:srgbClr val="006600"/>
                </a:solidFill>
              </a:rPr>
              <a:t>特定對象及特定項目之健康檢查</a:t>
            </a:r>
            <a:r>
              <a:rPr lang="zh-TW" altLang="zh-TW" sz="2800" dirty="0"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550168"/>
            <a:ext cx="8219256" cy="5687144"/>
          </a:xfrm>
        </p:spPr>
        <p:txBody>
          <a:bodyPr>
            <a:normAutofit lnSpcReduction="10000"/>
          </a:bodyPr>
          <a:lstStyle/>
          <a:p>
            <a:pPr>
              <a:buNone/>
            </a:pPr>
            <a:r>
              <a:rPr lang="zh-TW" altLang="zh-TW" u="sng" dirty="0" smtClean="0"/>
              <a:t>二十四、學校</a:t>
            </a:r>
            <a:r>
              <a:rPr lang="zh-TW" altLang="zh-TW" u="sng" dirty="0" smtClean="0">
                <a:solidFill>
                  <a:schemeClr val="accent2"/>
                </a:solidFill>
              </a:rPr>
              <a:t>應辦理健康管理</a:t>
            </a:r>
            <a:r>
              <a:rPr lang="zh-TW" altLang="zh-TW" u="sng" dirty="0" smtClean="0"/>
              <a:t>、</a:t>
            </a:r>
            <a:r>
              <a:rPr lang="zh-TW" altLang="zh-TW" u="sng" dirty="0" smtClean="0">
                <a:solidFill>
                  <a:schemeClr val="accent2"/>
                </a:solidFill>
              </a:rPr>
              <a:t>職業病預防</a:t>
            </a:r>
            <a:r>
              <a:rPr lang="zh-TW" altLang="zh-TW" u="sng" dirty="0" smtClean="0"/>
              <a:t>及</a:t>
            </a:r>
            <a:r>
              <a:rPr lang="zh-TW" altLang="zh-TW" u="sng" dirty="0" smtClean="0">
                <a:solidFill>
                  <a:schemeClr val="accent2"/>
                </a:solidFill>
              </a:rPr>
              <a:t>健康促進</a:t>
            </a:r>
            <a:r>
              <a:rPr lang="zh-TW" altLang="zh-TW" u="sng" dirty="0" smtClean="0"/>
              <a:t>等勞工健康保護事項。</a:t>
            </a:r>
            <a:endParaRPr lang="en-US" altLang="zh-TW" u="sng" dirty="0" smtClean="0"/>
          </a:p>
          <a:p>
            <a:r>
              <a:rPr lang="zh-TW" altLang="zh-TW" u="sng" dirty="0" smtClean="0">
                <a:solidFill>
                  <a:srgbClr val="002060"/>
                </a:solidFill>
              </a:rPr>
              <a:t>勞工人數在三百人以上者，應特約從事勞工健康服務之醫師及僱用從事勞工健康服務之護理人員（以下簡稱醫護人員）；</a:t>
            </a:r>
            <a:endParaRPr lang="en-US" altLang="zh-TW" u="sng" dirty="0" smtClean="0">
              <a:solidFill>
                <a:srgbClr val="002060"/>
              </a:solidFill>
            </a:endParaRPr>
          </a:p>
          <a:p>
            <a:r>
              <a:rPr lang="zh-TW" altLang="zh-TW" u="sng" dirty="0" smtClean="0">
                <a:solidFill>
                  <a:srgbClr val="006600"/>
                </a:solidFill>
              </a:rPr>
              <a:t>其資格應符合勞工健康保護規則之規定。</a:t>
            </a:r>
          </a:p>
          <a:p>
            <a:r>
              <a:rPr lang="zh-TW" altLang="zh-TW" u="sng" dirty="0" smtClean="0"/>
              <a:t>前項規定於勞工人數在五十人以上未達三百人者之適用日期，依勞動主管機關公告期程辦理。</a:t>
            </a:r>
          </a:p>
          <a:p>
            <a:r>
              <a:rPr lang="zh-TW" altLang="zh-TW" u="sng" dirty="0" smtClean="0">
                <a:solidFill>
                  <a:srgbClr val="002060"/>
                </a:solidFill>
              </a:rPr>
              <a:t>第一項之護理人員應為全職僱用，不得兼任其他與勞工健康服務無關之工作。</a:t>
            </a:r>
            <a:endParaRPr lang="en-US" altLang="zh-TW" u="sng" dirty="0" smtClean="0">
              <a:solidFill>
                <a:srgbClr val="002060"/>
              </a:solidFill>
            </a:endParaRPr>
          </a:p>
          <a:p>
            <a:r>
              <a:rPr lang="zh-TW" altLang="zh-TW" u="sng" dirty="0" smtClean="0">
                <a:solidFill>
                  <a:srgbClr val="006600"/>
                </a:solidFill>
              </a:rPr>
              <a:t>但學校衛生法所定之學生健康檢查、健康指導及健康促進與管理，不在此限。</a:t>
            </a:r>
          </a:p>
          <a:p>
            <a:r>
              <a:rPr lang="zh-TW" altLang="zh-TW" u="sng" dirty="0" smtClean="0"/>
              <a:t>相關勞工健康保護事項之執行，依勞工健康保護規則規定辦理。</a:t>
            </a:r>
          </a:p>
          <a:p>
            <a:pPr>
              <a:buNone/>
            </a:pPr>
            <a:endParaRPr lang="zh-TW" altLang="en-US" u="sng"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908720"/>
            <a:ext cx="8219256" cy="4968552"/>
          </a:xfrm>
        </p:spPr>
        <p:txBody>
          <a:bodyPr>
            <a:normAutofit/>
          </a:bodyPr>
          <a:lstStyle/>
          <a:p>
            <a:pPr marL="358775" indent="-358775">
              <a:buNone/>
            </a:pPr>
            <a:r>
              <a:rPr lang="zh-TW" altLang="zh-TW" sz="2800" dirty="0" smtClean="0"/>
              <a:t>二十五、為保障</a:t>
            </a:r>
            <a:r>
              <a:rPr lang="zh-TW" altLang="zh-TW" sz="2800" u="sng" dirty="0" smtClean="0">
                <a:solidFill>
                  <a:schemeClr val="accent2"/>
                </a:solidFill>
              </a:rPr>
              <a:t>未滿十八歲工作者及學生</a:t>
            </a:r>
            <a:r>
              <a:rPr lang="zh-TW" altLang="zh-TW" sz="2800" dirty="0" smtClean="0"/>
              <a:t>之安全衛生，學校不得使其從事職安法所規定之危險性或有害性工作。</a:t>
            </a:r>
          </a:p>
          <a:p>
            <a:pPr marL="358775" indent="-358775"/>
            <a:r>
              <a:rPr lang="zh-TW" altLang="zh-TW" sz="2800" u="sng" dirty="0" smtClean="0"/>
              <a:t>未滿十八歲者從事前項以外之工作，經醫師評估結果，不能適應原有工作者，</a:t>
            </a:r>
            <a:r>
              <a:rPr lang="zh-TW" altLang="zh-TW" sz="2800" u="sng" dirty="0" smtClean="0">
                <a:solidFill>
                  <a:srgbClr val="006600"/>
                </a:solidFill>
              </a:rPr>
              <a:t>學校應參採醫師之建議，變更其作業場所、更換工作或縮短工作時間</a:t>
            </a:r>
            <a:r>
              <a:rPr lang="zh-TW" altLang="zh-TW" sz="2800" u="sng" dirty="0" smtClean="0"/>
              <a:t>，並採取健康管理措施。</a:t>
            </a:r>
          </a:p>
          <a:p>
            <a:pPr marL="358775" indent="-358775"/>
            <a:r>
              <a:rPr lang="zh-TW" altLang="zh-TW" sz="2800" u="sng" dirty="0" smtClean="0"/>
              <a:t>未滿十八歲學生從事第一項工作進行學習，</a:t>
            </a:r>
            <a:r>
              <a:rPr lang="zh-TW" altLang="zh-TW" sz="2800" u="sng" dirty="0" smtClean="0">
                <a:solidFill>
                  <a:srgbClr val="006600"/>
                </a:solidFill>
              </a:rPr>
              <a:t>應有具資格之教師或教學助理陪同親自進行操作</a:t>
            </a:r>
            <a:r>
              <a:rPr lang="zh-TW" altLang="zh-TW" sz="2800" u="sng" dirty="0" smtClean="0"/>
              <a:t>，並予以指導。</a:t>
            </a:r>
          </a:p>
          <a:p>
            <a:endParaRPr lang="zh-TW" alt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marL="358775" indent="-358775">
              <a:buNone/>
            </a:pPr>
            <a:r>
              <a:rPr lang="zh-TW" altLang="zh-TW" sz="2800" dirty="0" smtClean="0"/>
              <a:t>二十六、學校不得使</a:t>
            </a:r>
            <a:r>
              <a:rPr lang="zh-TW" altLang="zh-TW" sz="2800" dirty="0" smtClean="0">
                <a:solidFill>
                  <a:schemeClr val="accent2"/>
                </a:solidFill>
              </a:rPr>
              <a:t>妊娠中之女性工作者</a:t>
            </a:r>
            <a:r>
              <a:rPr lang="zh-TW" altLang="zh-TW" sz="2800" dirty="0" smtClean="0"/>
              <a:t>，從事職安法所規定之危險性或有害性工作。</a:t>
            </a:r>
          </a:p>
          <a:p>
            <a:pPr marL="358775" indent="-358775"/>
            <a:r>
              <a:rPr lang="zh-TW" altLang="zh-TW" sz="2800" u="sng" dirty="0" smtClean="0"/>
              <a:t>學校不得使分娩後未滿一年之女性工作者，從事職安法所規定之危險性或有害性工作。</a:t>
            </a:r>
          </a:p>
          <a:p>
            <a:pPr marL="358775" indent="-358775"/>
            <a:r>
              <a:rPr lang="zh-TW" altLang="zh-TW" sz="2800" u="sng" dirty="0" smtClean="0"/>
              <a:t>針對妊娠中及分娩後未滿一年之女性工作者，學校應依職安法第三十一條規定採取母性健康保護措施。</a:t>
            </a:r>
            <a:endParaRPr lang="en-US" altLang="zh-TW" sz="2800" u="sng" dirty="0" smtClean="0"/>
          </a:p>
          <a:p>
            <a:pPr marL="358775" indent="-358775"/>
            <a:r>
              <a:rPr lang="zh-TW" altLang="zh-TW" sz="2800" u="sng" dirty="0" smtClean="0"/>
              <a:t>但經當事人書面同意者，不在此限。</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內容版面配置區 2"/>
          <p:cNvSpPr>
            <a:spLocks noGrp="1"/>
          </p:cNvSpPr>
          <p:nvPr>
            <p:ph sz="quarter" idx="1"/>
          </p:nvPr>
        </p:nvSpPr>
        <p:spPr>
          <a:xfrm>
            <a:off x="457200" y="764729"/>
            <a:ext cx="8229600" cy="5256559"/>
          </a:xfrm>
        </p:spPr>
        <p:txBody>
          <a:bodyPr>
            <a:normAutofit/>
          </a:bodyPr>
          <a:lstStyle/>
          <a:p>
            <a:pPr eaLnBrk="1" hangingPunct="1">
              <a:buFontTx/>
              <a:buNone/>
            </a:pPr>
            <a:r>
              <a:rPr lang="zh-TW" altLang="zh-TW" sz="3600" dirty="0" smtClean="0">
                <a:solidFill>
                  <a:srgbClr val="002060"/>
                </a:solidFill>
              </a:rPr>
              <a:t>講師簡介</a:t>
            </a:r>
            <a:r>
              <a:rPr lang="zh-TW" altLang="en-US" sz="3600" dirty="0" smtClean="0">
                <a:solidFill>
                  <a:srgbClr val="002060"/>
                </a:solidFill>
              </a:rPr>
              <a:t>：許丕揚</a:t>
            </a:r>
            <a:endParaRPr lang="zh-TW" altLang="zh-TW" sz="3600" dirty="0" smtClean="0">
              <a:solidFill>
                <a:srgbClr val="002060"/>
              </a:solidFill>
            </a:endParaRPr>
          </a:p>
          <a:p>
            <a:pPr eaLnBrk="1" hangingPunct="1"/>
            <a:r>
              <a:rPr lang="zh-TW" altLang="zh-TW" sz="3600" dirty="0" smtClean="0">
                <a:solidFill>
                  <a:srgbClr val="002060"/>
                </a:solidFill>
              </a:rPr>
              <a:t>學歷</a:t>
            </a:r>
            <a:endParaRPr lang="en-US" altLang="zh-TW" sz="3600" dirty="0" smtClean="0">
              <a:solidFill>
                <a:srgbClr val="002060"/>
              </a:solidFill>
            </a:endParaRPr>
          </a:p>
          <a:p>
            <a:pPr eaLnBrk="1" hangingPunct="1">
              <a:buFont typeface="Wingdings" pitchFamily="2" charset="2"/>
              <a:buChar char="l"/>
            </a:pPr>
            <a:r>
              <a:rPr lang="zh-TW" altLang="en-US" sz="3600" dirty="0" smtClean="0">
                <a:solidFill>
                  <a:srgbClr val="002060"/>
                </a:solidFill>
              </a:rPr>
              <a:t>勞安管理</a:t>
            </a:r>
            <a:r>
              <a:rPr lang="en-US" altLang="zh-TW" sz="3600" dirty="0" smtClean="0">
                <a:solidFill>
                  <a:srgbClr val="002060"/>
                </a:solidFill>
              </a:rPr>
              <a:t>/</a:t>
            </a:r>
            <a:r>
              <a:rPr lang="zh-TW" altLang="en-US" sz="3600" dirty="0" smtClean="0">
                <a:solidFill>
                  <a:srgbClr val="002060"/>
                </a:solidFill>
              </a:rPr>
              <a:t>甲級技術士</a:t>
            </a:r>
            <a:endParaRPr lang="en-US" altLang="zh-TW" sz="3600" dirty="0" smtClean="0">
              <a:solidFill>
                <a:srgbClr val="002060"/>
              </a:solidFill>
            </a:endParaRPr>
          </a:p>
          <a:p>
            <a:pPr eaLnBrk="1" hangingPunct="1">
              <a:buFont typeface="Wingdings" pitchFamily="2" charset="2"/>
              <a:buChar char="l"/>
            </a:pPr>
            <a:r>
              <a:rPr lang="zh-TW" altLang="en-US" sz="3600" dirty="0" smtClean="0">
                <a:solidFill>
                  <a:srgbClr val="002060"/>
                </a:solidFill>
              </a:rPr>
              <a:t>東南科大</a:t>
            </a:r>
            <a:r>
              <a:rPr lang="en-US" altLang="zh-TW" sz="3600" dirty="0" smtClean="0">
                <a:solidFill>
                  <a:srgbClr val="002060"/>
                </a:solidFill>
              </a:rPr>
              <a:t>/</a:t>
            </a:r>
            <a:r>
              <a:rPr lang="zh-TW" altLang="en-US" sz="3600" dirty="0" smtClean="0">
                <a:solidFill>
                  <a:srgbClr val="002060"/>
                </a:solidFill>
              </a:rPr>
              <a:t>營建科技與防災所</a:t>
            </a:r>
            <a:r>
              <a:rPr lang="en-US" altLang="zh-TW" sz="3600" dirty="0" smtClean="0">
                <a:solidFill>
                  <a:srgbClr val="002060"/>
                </a:solidFill>
              </a:rPr>
              <a:t>/</a:t>
            </a:r>
            <a:r>
              <a:rPr lang="zh-TW" altLang="en-US" sz="3600" dirty="0" smtClean="0">
                <a:solidFill>
                  <a:srgbClr val="002060"/>
                </a:solidFill>
              </a:rPr>
              <a:t>碩士</a:t>
            </a:r>
            <a:endParaRPr lang="zh-TW" altLang="zh-TW" sz="3600" dirty="0" smtClean="0">
              <a:solidFill>
                <a:srgbClr val="002060"/>
              </a:solidFill>
            </a:endParaRPr>
          </a:p>
          <a:p>
            <a:pPr eaLnBrk="1" hangingPunct="1"/>
            <a:r>
              <a:rPr lang="zh-TW" altLang="zh-TW" sz="3600" dirty="0" smtClean="0">
                <a:solidFill>
                  <a:srgbClr val="002060"/>
                </a:solidFill>
              </a:rPr>
              <a:t>經歷</a:t>
            </a:r>
            <a:endParaRPr lang="en-US" altLang="zh-TW" sz="3600" dirty="0" smtClean="0">
              <a:solidFill>
                <a:srgbClr val="002060"/>
              </a:solidFill>
            </a:endParaRPr>
          </a:p>
          <a:p>
            <a:pPr eaLnBrk="1" hangingPunct="1">
              <a:buFont typeface="Wingdings" pitchFamily="2" charset="2"/>
              <a:buChar char="l"/>
            </a:pPr>
            <a:r>
              <a:rPr lang="zh-TW" altLang="en-US" sz="3600" dirty="0" smtClean="0">
                <a:solidFill>
                  <a:srgbClr val="002060"/>
                </a:solidFill>
              </a:rPr>
              <a:t>台新銀行</a:t>
            </a:r>
            <a:r>
              <a:rPr lang="en-US" altLang="zh-TW" sz="3600" dirty="0" smtClean="0">
                <a:solidFill>
                  <a:srgbClr val="002060"/>
                </a:solidFill>
              </a:rPr>
              <a:t>/</a:t>
            </a:r>
            <a:r>
              <a:rPr lang="zh-TW" altLang="en-US" sz="3600" dirty="0" smtClean="0">
                <a:solidFill>
                  <a:srgbClr val="002060"/>
                </a:solidFill>
              </a:rPr>
              <a:t>勞安主管</a:t>
            </a:r>
            <a:r>
              <a:rPr lang="en-US" altLang="zh-TW" sz="3600" dirty="0" smtClean="0">
                <a:solidFill>
                  <a:srgbClr val="002060"/>
                </a:solidFill>
              </a:rPr>
              <a:t>10</a:t>
            </a:r>
            <a:r>
              <a:rPr lang="zh-TW" altLang="en-US" sz="3600" dirty="0" smtClean="0">
                <a:solidFill>
                  <a:srgbClr val="002060"/>
                </a:solidFill>
              </a:rPr>
              <a:t>年</a:t>
            </a:r>
            <a:endParaRPr lang="en-US" altLang="zh-TW" sz="3600" dirty="0" smtClean="0">
              <a:solidFill>
                <a:srgbClr val="002060"/>
              </a:solidFill>
            </a:endParaRPr>
          </a:p>
          <a:p>
            <a:pPr eaLnBrk="1" hangingPunct="1">
              <a:buFont typeface="Wingdings" pitchFamily="2" charset="2"/>
              <a:buChar char="l"/>
            </a:pPr>
            <a:r>
              <a:rPr lang="zh-TW" altLang="en-US" sz="3600" dirty="0" smtClean="0">
                <a:solidFill>
                  <a:srgbClr val="002060"/>
                </a:solidFill>
              </a:rPr>
              <a:t>中國勞工安全衛生管理學會</a:t>
            </a:r>
            <a:r>
              <a:rPr lang="en-US" altLang="zh-TW" sz="3600" dirty="0" smtClean="0">
                <a:solidFill>
                  <a:srgbClr val="002060"/>
                </a:solidFill>
              </a:rPr>
              <a:t>/</a:t>
            </a:r>
            <a:r>
              <a:rPr lang="zh-TW" altLang="en-US" sz="3600" dirty="0" smtClean="0">
                <a:solidFill>
                  <a:srgbClr val="002060"/>
                </a:solidFill>
              </a:rPr>
              <a:t>講師</a:t>
            </a:r>
            <a:endParaRPr lang="zh-TW" altLang="zh-TW" sz="3600" dirty="0" smtClean="0">
              <a:solidFill>
                <a:srgbClr val="002060"/>
              </a:solidFill>
            </a:endParaRPr>
          </a:p>
          <a:p>
            <a:pPr eaLnBrk="1" hangingPunct="1"/>
            <a:r>
              <a:rPr lang="zh-TW" altLang="zh-TW" sz="3600" dirty="0" smtClean="0">
                <a:solidFill>
                  <a:srgbClr val="002060"/>
                </a:solidFill>
                <a:hlinkClick r:id="rId2"/>
              </a:rPr>
              <a:t>聯絡方式</a:t>
            </a:r>
            <a:r>
              <a:rPr lang="zh-TW" altLang="en-US" sz="3600" dirty="0" smtClean="0">
                <a:solidFill>
                  <a:srgbClr val="002060"/>
                </a:solidFill>
                <a:hlinkClick r:id="rId2"/>
              </a:rPr>
              <a:t>：</a:t>
            </a:r>
            <a:r>
              <a:rPr lang="en-US" altLang="zh-TW" sz="3600" dirty="0" smtClean="0">
                <a:solidFill>
                  <a:srgbClr val="002060"/>
                </a:solidFill>
                <a:hlinkClick r:id="rId2"/>
              </a:rPr>
              <a:t>yps0914@yahoo.com.tw</a:t>
            </a:r>
            <a:endParaRPr lang="en-US" altLang="zh-TW" sz="3600" dirty="0" smtClean="0">
              <a:solidFill>
                <a:srgbClr val="002060"/>
              </a:solidFill>
            </a:endParaRPr>
          </a:p>
          <a:p>
            <a:pPr eaLnBrk="1" hangingPunct="1"/>
            <a:endParaRPr lang="zh-TW" altLang="en-US" dirty="0" smtClean="0"/>
          </a:p>
        </p:txBody>
      </p:sp>
      <p:sp>
        <p:nvSpPr>
          <p:cNvPr id="47109" name="投影片編號版面配置區 4"/>
          <p:cNvSpPr>
            <a:spLocks noGrp="1"/>
          </p:cNvSpPr>
          <p:nvPr>
            <p:ph type="sldNum" sz="quarter" idx="10"/>
          </p:nvPr>
        </p:nvSpPr>
        <p:spPr bwMode="auto">
          <a:noFill/>
          <a:ln>
            <a:round/>
            <a:headEnd/>
            <a:tailEnd/>
          </a:ln>
        </p:spPr>
        <p:txBody>
          <a:bodyPr vert="horz" wrap="square" numCol="1" anchor="t" anchorCtr="0" compatLnSpc="1">
            <a:prstTxWarp prst="textNoShape">
              <a:avLst/>
            </a:prstTxWarp>
          </a:bodyPr>
          <a:lstStyle/>
          <a:p>
            <a:fld id="{23CFB92F-13F0-4632-9A62-278BD3406F5D}" type="slidenum">
              <a:rPr lang="en-US" altLang="zh-TW" smtClean="0"/>
              <a:pPr/>
              <a:t>3</a:t>
            </a:fld>
            <a:endParaRPr lang="en-US" altLang="zh-TW"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476672"/>
            <a:ext cx="8219256" cy="5760640"/>
          </a:xfrm>
        </p:spPr>
        <p:txBody>
          <a:bodyPr>
            <a:noAutofit/>
          </a:bodyPr>
          <a:lstStyle/>
          <a:p>
            <a:pPr marL="358775" indent="-358775">
              <a:buNone/>
            </a:pPr>
            <a:r>
              <a:rPr lang="zh-TW" altLang="zh-TW" sz="2800" dirty="0" smtClean="0"/>
              <a:t>二十七、</a:t>
            </a:r>
            <a:r>
              <a:rPr lang="zh-TW" altLang="zh-TW" sz="2800" u="sng" dirty="0" smtClean="0"/>
              <a:t>學校勞動場所</a:t>
            </a:r>
            <a:r>
              <a:rPr lang="zh-TW" altLang="zh-TW" sz="2800" u="sng" dirty="0" smtClean="0">
                <a:solidFill>
                  <a:schemeClr val="accent2"/>
                </a:solidFill>
              </a:rPr>
              <a:t>發生職業災害</a:t>
            </a:r>
            <a:r>
              <a:rPr lang="zh-TW" altLang="zh-TW" sz="2800" u="sng" dirty="0" smtClean="0"/>
              <a:t>，</a:t>
            </a:r>
            <a:r>
              <a:rPr lang="zh-TW" altLang="zh-TW" sz="2800" u="sng" dirty="0" smtClean="0">
                <a:solidFill>
                  <a:srgbClr val="006600"/>
                </a:solidFill>
              </a:rPr>
              <a:t>學校應即採取必要之急救、搶救等措施</a:t>
            </a:r>
            <a:r>
              <a:rPr lang="zh-TW" altLang="zh-TW" sz="2800" u="sng" dirty="0" smtClean="0"/>
              <a:t>，並會同勞工代表實施調查、分析及作成紀錄</a:t>
            </a:r>
            <a:r>
              <a:rPr lang="zh-TW" altLang="zh-TW" sz="2800" dirty="0" smtClean="0"/>
              <a:t>。</a:t>
            </a:r>
          </a:p>
          <a:p>
            <a:pPr marL="358775" indent="-358775"/>
            <a:r>
              <a:rPr lang="zh-TW" altLang="zh-TW" sz="2800" dirty="0" smtClean="0"/>
              <a:t>學校工作場所發生下列職業災害之一者，學校</a:t>
            </a:r>
            <a:r>
              <a:rPr lang="zh-TW" altLang="zh-TW" sz="2800" u="sng" dirty="0" smtClean="0">
                <a:solidFill>
                  <a:srgbClr val="002060"/>
                </a:solidFill>
              </a:rPr>
              <a:t>應於八小時內通報勞動檢查機構及本部：</a:t>
            </a:r>
          </a:p>
          <a:p>
            <a:pPr marL="1436688" indent="-1077913">
              <a:buNone/>
            </a:pPr>
            <a:r>
              <a:rPr lang="zh-TW" altLang="zh-TW" sz="2800" u="sng" dirty="0" smtClean="0">
                <a:solidFill>
                  <a:srgbClr val="002060"/>
                </a:solidFill>
              </a:rPr>
              <a:t>（一）發生死亡災害。</a:t>
            </a:r>
            <a:endParaRPr lang="en-US" altLang="zh-TW" sz="2800" u="sng" dirty="0" smtClean="0">
              <a:solidFill>
                <a:srgbClr val="002060"/>
              </a:solidFill>
            </a:endParaRPr>
          </a:p>
          <a:p>
            <a:pPr marL="1436688" indent="-1077913">
              <a:buNone/>
            </a:pPr>
            <a:r>
              <a:rPr lang="zh-TW" altLang="zh-TW" sz="2800" u="sng" dirty="0" smtClean="0">
                <a:solidFill>
                  <a:srgbClr val="002060"/>
                </a:solidFill>
              </a:rPr>
              <a:t>（二）發生災害之罹災人數在三人以上。</a:t>
            </a:r>
          </a:p>
          <a:p>
            <a:pPr marL="1436688" indent="-1077913">
              <a:buNone/>
            </a:pPr>
            <a:r>
              <a:rPr lang="zh-TW" altLang="zh-TW" sz="2800" u="sng" dirty="0" smtClean="0">
                <a:solidFill>
                  <a:srgbClr val="002060"/>
                </a:solidFill>
              </a:rPr>
              <a:t>（三）發生災害之罹災人數在一人以上，且需住院治療。</a:t>
            </a:r>
          </a:p>
          <a:p>
            <a:pPr marL="1436688" indent="-1077913">
              <a:buNone/>
            </a:pPr>
            <a:r>
              <a:rPr lang="zh-TW" altLang="zh-TW" sz="2800" u="sng" dirty="0" smtClean="0">
                <a:solidFill>
                  <a:srgbClr val="002060"/>
                </a:solidFill>
              </a:rPr>
              <a:t>（四）其他經勞動主管機關指定公告之災害。</a:t>
            </a:r>
          </a:p>
          <a:p>
            <a:pPr marL="358775" indent="-358775"/>
            <a:r>
              <a:rPr lang="zh-TW" altLang="zh-TW" sz="2800" dirty="0" smtClean="0"/>
              <a:t>前項所稱本部之通報系統，指校安中心通報系統（</a:t>
            </a:r>
            <a:r>
              <a:rPr lang="en-US" altLang="zh-TW" sz="2800" dirty="0" smtClean="0"/>
              <a:t>http://csrc.edu.tw/</a:t>
            </a:r>
            <a:r>
              <a:rPr lang="zh-TW" altLang="zh-TW" sz="2800" dirty="0" smtClean="0"/>
              <a:t>）。</a:t>
            </a:r>
            <a:endParaRPr lang="zh-TW" alt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908720"/>
            <a:ext cx="8219256" cy="5111080"/>
          </a:xfrm>
        </p:spPr>
        <p:txBody>
          <a:bodyPr>
            <a:noAutofit/>
          </a:bodyPr>
          <a:lstStyle/>
          <a:p>
            <a:pPr marL="358775" indent="-358775">
              <a:buNone/>
            </a:pPr>
            <a:r>
              <a:rPr lang="zh-TW" altLang="zh-TW" sz="2800" dirty="0" smtClean="0"/>
              <a:t>二十八、學校應</a:t>
            </a:r>
            <a:r>
              <a:rPr lang="zh-TW" altLang="zh-TW" sz="2800" u="sng" dirty="0" smtClean="0"/>
              <a:t>依規定填載職業災害內容及統計</a:t>
            </a:r>
            <a:r>
              <a:rPr lang="zh-TW" altLang="zh-TW" sz="2800" dirty="0" smtClean="0"/>
              <a:t>，按月報請勞動檢查機構備查及於教育部學校安全衛生資訊網填報，並公布於工作場所。</a:t>
            </a:r>
          </a:p>
          <a:p>
            <a:pPr marL="358775" indent="-358775">
              <a:buNone/>
            </a:pPr>
            <a:endParaRPr lang="zh-TW" altLang="zh-TW" sz="2800" dirty="0" smtClean="0"/>
          </a:p>
          <a:p>
            <a:pPr marL="358775" indent="-358775">
              <a:buNone/>
            </a:pPr>
            <a:r>
              <a:rPr lang="zh-TW" altLang="zh-TW" sz="2800" dirty="0" smtClean="0"/>
              <a:t>二十九、各級主管教育行政機關為提升學校主管人員、工作場所負責人、工作者及不具工作者身分之學生之安全衛生知識，促進安全衛生文化之發展，</a:t>
            </a:r>
            <a:r>
              <a:rPr lang="zh-TW" altLang="zh-TW" sz="2800" u="sng" dirty="0" smtClean="0">
                <a:solidFill>
                  <a:srgbClr val="002060"/>
                </a:solidFill>
              </a:rPr>
              <a:t>得訂定獎勵或補助辦法，鼓勵學校辦理職業安全衛生業務</a:t>
            </a:r>
            <a:r>
              <a:rPr lang="zh-TW" altLang="zh-TW" sz="2800" dirty="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295400" y="3484984"/>
            <a:ext cx="6400800" cy="1600200"/>
          </a:xfrm>
        </p:spPr>
        <p:txBody>
          <a:bodyPr>
            <a:normAutofit/>
          </a:bodyPr>
          <a:lstStyle/>
          <a:p>
            <a:pPr lvl="0" fontAlgn="base">
              <a:spcBef>
                <a:spcPct val="0"/>
              </a:spcBef>
              <a:spcAft>
                <a:spcPct val="0"/>
              </a:spcAft>
              <a:buClrTx/>
              <a:buSzTx/>
            </a:pPr>
            <a:r>
              <a:rPr lang="zh-TW" altLang="zh-TW" sz="4000" dirty="0" smtClean="0">
                <a:cs typeface="新細明體" pitchFamily="18" charset="-120"/>
              </a:rPr>
              <a:t>安全衛生</a:t>
            </a:r>
            <a:r>
              <a:rPr lang="zh-TW" altLang="en-US" sz="4000" dirty="0" smtClean="0">
                <a:cs typeface="新細明體" pitchFamily="18" charset="-120"/>
              </a:rPr>
              <a:t>管理實務</a:t>
            </a:r>
            <a:r>
              <a:rPr lang="zh-TW" altLang="zh-TW" sz="4000" dirty="0" smtClean="0">
                <a:cs typeface="新細明體" pitchFamily="18" charset="-120"/>
              </a:rPr>
              <a:t>介紹</a:t>
            </a:r>
            <a:endParaRPr lang="en-US" altLang="zh-TW" sz="4000" dirty="0" smtClean="0">
              <a:cs typeface="新細明體" pitchFamily="18" charset="-120"/>
            </a:endParaRPr>
          </a:p>
          <a:p>
            <a:pPr lvl="0" fontAlgn="base">
              <a:spcBef>
                <a:spcPct val="0"/>
              </a:spcBef>
              <a:spcAft>
                <a:spcPct val="0"/>
              </a:spcAft>
              <a:buClrTx/>
              <a:buSzTx/>
            </a:pPr>
            <a:r>
              <a:rPr lang="zh-TW" altLang="en-US" sz="4000" dirty="0" smtClean="0">
                <a:cs typeface="Times New Roman" pitchFamily="18" charset="0"/>
              </a:rPr>
              <a:t>以金控銀行為例</a:t>
            </a:r>
            <a:endParaRPr lang="zh-TW" altLang="zh-TW" sz="4000" dirty="0" smtClean="0">
              <a:cs typeface="Times New Roman" pitchFamily="18" charset="0"/>
            </a:endParaRPr>
          </a:p>
        </p:txBody>
      </p:sp>
      <p:sp>
        <p:nvSpPr>
          <p:cNvPr id="2" name="標題 1"/>
          <p:cNvSpPr>
            <a:spLocks noGrp="1"/>
          </p:cNvSpPr>
          <p:nvPr>
            <p:ph type="ctrTitle"/>
          </p:nvPr>
        </p:nvSpPr>
        <p:spPr/>
        <p:txBody>
          <a:bodyPr/>
          <a:lstStyle/>
          <a:p>
            <a:r>
              <a:rPr lang="zh-TW" altLang="en-US" dirty="0" smtClean="0"/>
              <a:t>貳、業職業安全衛生管理</a:t>
            </a:r>
            <a:endParaRPr lang="zh-TW"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692150"/>
            <a:ext cx="8229600" cy="777875"/>
          </a:xfrm>
        </p:spPr>
        <p:txBody>
          <a:bodyPr/>
          <a:lstStyle/>
          <a:p>
            <a:pPr eaLnBrk="1" hangingPunct="1"/>
            <a:r>
              <a:rPr lang="zh-TW" altLang="en-US" dirty="0" smtClean="0"/>
              <a:t>貳、業職業安全衛生管理</a:t>
            </a:r>
          </a:p>
        </p:txBody>
      </p:sp>
      <p:sp>
        <p:nvSpPr>
          <p:cNvPr id="106499" name="投影片編號版面配置區 5"/>
          <p:cNvSpPr>
            <a:spLocks noGrp="1"/>
          </p:cNvSpPr>
          <p:nvPr>
            <p:ph type="sldNum" sz="quarter" idx="10"/>
          </p:nvPr>
        </p:nvSpPr>
        <p:spPr bwMode="auto">
          <a:noFill/>
          <a:ln>
            <a:miter lim="800000"/>
            <a:headEnd/>
            <a:tailEnd/>
          </a:ln>
        </p:spPr>
        <p:txBody>
          <a:bodyPr vert="horz" wrap="square" numCol="1" anchor="t" anchorCtr="0" compatLnSpc="1">
            <a:prstTxWarp prst="textNoShape">
              <a:avLst/>
            </a:prstTxWarp>
          </a:bodyPr>
          <a:lstStyle/>
          <a:p>
            <a:fld id="{A3FAD82B-A71E-4479-9F99-6E569351814D}" type="slidenum">
              <a:rPr lang="en-US" altLang="zh-TW" smtClean="0"/>
              <a:pPr/>
              <a:t>33</a:t>
            </a:fld>
            <a:endParaRPr lang="en-US" altLang="zh-TW" smtClean="0"/>
          </a:p>
        </p:txBody>
      </p:sp>
      <p:sp>
        <p:nvSpPr>
          <p:cNvPr id="489475" name="Rectangle 3"/>
          <p:cNvSpPr>
            <a:spLocks noGrp="1" noChangeArrowheads="1"/>
          </p:cNvSpPr>
          <p:nvPr>
            <p:ph sz="quarter" idx="1"/>
          </p:nvPr>
        </p:nvSpPr>
        <p:spPr>
          <a:xfrm>
            <a:off x="457200" y="1555750"/>
            <a:ext cx="8229600" cy="4681538"/>
          </a:xfrm>
          <a:ln>
            <a:solidFill>
              <a:schemeClr val="tx2"/>
            </a:solidFill>
          </a:ln>
        </p:spPr>
        <p:txBody>
          <a:bodyPr>
            <a:normAutofit/>
          </a:bodyPr>
          <a:lstStyle/>
          <a:p>
            <a:pPr marL="274211" indent="-274211" eaLnBrk="1" fontAlgn="auto" hangingPunct="1">
              <a:lnSpc>
                <a:spcPct val="80000"/>
              </a:lnSpc>
              <a:spcBef>
                <a:spcPts val="580"/>
              </a:spcBef>
              <a:spcAft>
                <a:spcPts val="0"/>
              </a:spcAft>
              <a:buClr>
                <a:srgbClr val="006600"/>
              </a:buClr>
              <a:buFont typeface="Wingdings" pitchFamily="2" charset="2"/>
              <a:buNone/>
              <a:defRPr/>
            </a:pPr>
            <a:r>
              <a:rPr lang="zh-TW" altLang="en-US" sz="2800" u="sng" dirty="0" smtClean="0"/>
              <a:t>事業單位對於安全衛生管理：</a:t>
            </a:r>
          </a:p>
          <a:p>
            <a:pPr marL="353871" indent="-353871" eaLnBrk="1" fontAlgn="auto" hangingPunct="1">
              <a:lnSpc>
                <a:spcPct val="80000"/>
              </a:lnSpc>
              <a:spcBef>
                <a:spcPts val="580"/>
              </a:spcBef>
              <a:spcAft>
                <a:spcPts val="0"/>
              </a:spcAft>
              <a:buClr>
                <a:srgbClr val="006600"/>
              </a:buClr>
              <a:defRPr/>
            </a:pPr>
            <a:r>
              <a:rPr lang="zh-TW" altLang="en-US" sz="2800" u="sng" dirty="0" smtClean="0"/>
              <a:t>應先觀察及認識</a:t>
            </a:r>
            <a:r>
              <a:rPr lang="zh-TW" altLang="en-US" sz="2800" u="sng" dirty="0" smtClean="0">
                <a:solidFill>
                  <a:srgbClr val="002060"/>
                </a:solidFill>
              </a:rPr>
              <a:t>自己廠場之內在因素</a:t>
            </a:r>
          </a:p>
          <a:p>
            <a:pPr marL="353871" indent="-353871" eaLnBrk="1" fontAlgn="auto" hangingPunct="1">
              <a:lnSpc>
                <a:spcPct val="80000"/>
              </a:lnSpc>
              <a:spcBef>
                <a:spcPts val="580"/>
              </a:spcBef>
              <a:spcAft>
                <a:spcPts val="0"/>
              </a:spcAft>
              <a:buClr>
                <a:srgbClr val="006600"/>
              </a:buClr>
              <a:defRPr/>
            </a:pPr>
            <a:r>
              <a:rPr lang="zh-TW" altLang="en-US" sz="2800" u="sng" dirty="0" smtClean="0">
                <a:solidFill>
                  <a:srgbClr val="002060"/>
                </a:solidFill>
              </a:rPr>
              <a:t>本身企業規模、性質，生產使用之原料、物料、設備、環境</a:t>
            </a:r>
            <a:endParaRPr lang="zh-TW" altLang="en-US" sz="2800" u="sng" dirty="0" smtClean="0"/>
          </a:p>
          <a:p>
            <a:pPr marL="353871" indent="-353871" eaLnBrk="1" fontAlgn="auto" hangingPunct="1">
              <a:lnSpc>
                <a:spcPct val="80000"/>
              </a:lnSpc>
              <a:spcBef>
                <a:spcPts val="580"/>
              </a:spcBef>
              <a:spcAft>
                <a:spcPts val="0"/>
              </a:spcAft>
              <a:buClr>
                <a:srgbClr val="006600"/>
              </a:buClr>
              <a:defRPr/>
            </a:pPr>
            <a:r>
              <a:rPr lang="zh-TW" altLang="en-US" sz="2800" u="sng" dirty="0" smtClean="0"/>
              <a:t>生產和行銷過程中</a:t>
            </a:r>
            <a:r>
              <a:rPr lang="zh-TW" altLang="en-US" sz="2800" u="sng" dirty="0" smtClean="0">
                <a:solidFill>
                  <a:srgbClr val="002060"/>
                </a:solidFill>
              </a:rPr>
              <a:t>可能危害工作人員之因素</a:t>
            </a:r>
            <a:r>
              <a:rPr lang="zh-TW" altLang="en-US" sz="2800" u="sng" dirty="0" smtClean="0"/>
              <a:t>，以及應採取之預防措施</a:t>
            </a:r>
          </a:p>
          <a:p>
            <a:pPr marL="353871" indent="-353871" eaLnBrk="1" fontAlgn="auto" hangingPunct="1">
              <a:lnSpc>
                <a:spcPct val="80000"/>
              </a:lnSpc>
              <a:spcBef>
                <a:spcPts val="580"/>
              </a:spcBef>
              <a:spcAft>
                <a:spcPts val="0"/>
              </a:spcAft>
              <a:buClr>
                <a:srgbClr val="006600"/>
              </a:buClr>
              <a:defRPr/>
            </a:pPr>
            <a:r>
              <a:rPr lang="zh-TW" altLang="en-US" sz="2800" u="sng" dirty="0" smtClean="0"/>
              <a:t>亦應考慮</a:t>
            </a:r>
            <a:r>
              <a:rPr lang="zh-TW" altLang="en-US" sz="2800" u="sng" dirty="0" smtClean="0">
                <a:solidFill>
                  <a:srgbClr val="002060"/>
                </a:solidFill>
              </a:rPr>
              <a:t>外在因素，例如：</a:t>
            </a:r>
          </a:p>
          <a:p>
            <a:pPr marL="722024" indent="-279288" eaLnBrk="1" fontAlgn="auto" hangingPunct="1">
              <a:lnSpc>
                <a:spcPct val="80000"/>
              </a:lnSpc>
              <a:spcBef>
                <a:spcPts val="580"/>
              </a:spcBef>
              <a:spcAft>
                <a:spcPts val="0"/>
              </a:spcAft>
              <a:buFont typeface="Wingdings" pitchFamily="2" charset="2"/>
              <a:buChar char="l"/>
              <a:defRPr/>
            </a:pPr>
            <a:r>
              <a:rPr lang="zh-TW" altLang="en-US" sz="2800" u="sng" dirty="0" smtClean="0">
                <a:solidFill>
                  <a:srgbClr val="003366"/>
                </a:solidFill>
              </a:rPr>
              <a:t>職業安全衛生相關法令規定</a:t>
            </a:r>
          </a:p>
          <a:p>
            <a:pPr marL="722024" indent="-279288" eaLnBrk="1" fontAlgn="auto" hangingPunct="1">
              <a:lnSpc>
                <a:spcPct val="80000"/>
              </a:lnSpc>
              <a:spcBef>
                <a:spcPts val="580"/>
              </a:spcBef>
              <a:spcAft>
                <a:spcPts val="0"/>
              </a:spcAft>
              <a:buFont typeface="Wingdings" pitchFamily="2" charset="2"/>
              <a:buChar char="l"/>
              <a:defRPr/>
            </a:pPr>
            <a:r>
              <a:rPr lang="zh-TW" altLang="en-US" sz="2800" u="sng" dirty="0" smtClean="0">
                <a:solidFill>
                  <a:srgbClr val="003366"/>
                </a:solidFill>
              </a:rPr>
              <a:t>社會大環境之需求</a:t>
            </a:r>
          </a:p>
          <a:p>
            <a:pPr marL="722024" indent="-279288" eaLnBrk="1" fontAlgn="auto" hangingPunct="1">
              <a:lnSpc>
                <a:spcPct val="80000"/>
              </a:lnSpc>
              <a:spcBef>
                <a:spcPts val="580"/>
              </a:spcBef>
              <a:spcAft>
                <a:spcPts val="0"/>
              </a:spcAft>
              <a:buFont typeface="Wingdings" pitchFamily="2" charset="2"/>
              <a:buChar char="l"/>
              <a:defRPr/>
            </a:pPr>
            <a:r>
              <a:rPr lang="zh-TW" altLang="en-US" sz="2800" u="sng" dirty="0" smtClean="0">
                <a:solidFill>
                  <a:srgbClr val="003366"/>
                </a:solidFill>
              </a:rPr>
              <a:t>同行業間之運作情形</a:t>
            </a:r>
            <a:endParaRPr lang="zh-TW" altLang="en-US" sz="2800" u="sng" dirty="0" smtClean="0"/>
          </a:p>
          <a:p>
            <a:pPr marL="353871" indent="-353871" eaLnBrk="1" fontAlgn="auto" hangingPunct="1">
              <a:lnSpc>
                <a:spcPct val="80000"/>
              </a:lnSpc>
              <a:spcBef>
                <a:spcPts val="580"/>
              </a:spcBef>
              <a:spcAft>
                <a:spcPts val="0"/>
              </a:spcAft>
              <a:buClr>
                <a:srgbClr val="006600"/>
              </a:buClr>
              <a:defRPr/>
            </a:pPr>
            <a:r>
              <a:rPr lang="zh-TW" altLang="en-US" sz="2800" u="sng" dirty="0" smtClean="0">
                <a:solidFill>
                  <a:srgbClr val="006600"/>
                </a:solidFill>
              </a:rPr>
              <a:t>內外兼顧，才能對症下藥</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投影片編號版面配置區 5"/>
          <p:cNvSpPr>
            <a:spLocks noGrp="1"/>
          </p:cNvSpPr>
          <p:nvPr>
            <p:ph type="sldNum" sz="quarter" idx="10"/>
          </p:nvPr>
        </p:nvSpPr>
        <p:spPr bwMode="auto">
          <a:noFill/>
          <a:ln>
            <a:miter lim="800000"/>
            <a:headEnd/>
            <a:tailEnd/>
          </a:ln>
        </p:spPr>
        <p:txBody>
          <a:bodyPr vert="horz" wrap="square" numCol="1" anchor="t" anchorCtr="0" compatLnSpc="1">
            <a:prstTxWarp prst="textNoShape">
              <a:avLst/>
            </a:prstTxWarp>
          </a:bodyPr>
          <a:lstStyle/>
          <a:p>
            <a:fld id="{10B91E9D-7DDF-45AF-B58E-3AB1D792E6ED}" type="slidenum">
              <a:rPr lang="en-US" altLang="zh-TW" smtClean="0"/>
              <a:pPr/>
              <a:t>34</a:t>
            </a:fld>
            <a:endParaRPr lang="en-US" altLang="zh-TW" smtClean="0"/>
          </a:p>
        </p:txBody>
      </p:sp>
      <p:sp>
        <p:nvSpPr>
          <p:cNvPr id="488451" name="Rectangle 3"/>
          <p:cNvSpPr>
            <a:spLocks noGrp="1" noChangeArrowheads="1"/>
          </p:cNvSpPr>
          <p:nvPr>
            <p:ph sz="quarter" idx="1"/>
          </p:nvPr>
        </p:nvSpPr>
        <p:spPr>
          <a:xfrm>
            <a:off x="457200" y="1123950"/>
            <a:ext cx="8229600" cy="4968875"/>
          </a:xfrm>
          <a:ln>
            <a:solidFill>
              <a:schemeClr val="tx2"/>
            </a:solidFill>
          </a:ln>
        </p:spPr>
        <p:txBody>
          <a:bodyPr>
            <a:normAutofit/>
          </a:bodyPr>
          <a:lstStyle/>
          <a:p>
            <a:pPr marL="274211" indent="-274211" eaLnBrk="1" fontAlgn="auto" hangingPunct="1">
              <a:lnSpc>
                <a:spcPct val="80000"/>
              </a:lnSpc>
              <a:spcBef>
                <a:spcPts val="580"/>
              </a:spcBef>
              <a:spcAft>
                <a:spcPts val="0"/>
              </a:spcAft>
              <a:buFont typeface="Wingdings" pitchFamily="2" charset="2"/>
              <a:buNone/>
              <a:defRPr/>
            </a:pPr>
            <a:r>
              <a:rPr lang="zh-TW" altLang="en-US" sz="2800" dirty="0" smtClean="0">
                <a:effectLst>
                  <a:outerShdw blurRad="38100" dist="38100" dir="2700000" algn="tl">
                    <a:srgbClr val="C0C0C0"/>
                  </a:outerShdw>
                </a:effectLst>
              </a:rPr>
              <a:t>由以上觀之：</a:t>
            </a:r>
          </a:p>
          <a:p>
            <a:pPr marL="353871" indent="-353871" eaLnBrk="1" fontAlgn="auto" hangingPunct="1">
              <a:lnSpc>
                <a:spcPct val="80000"/>
              </a:lnSpc>
              <a:spcBef>
                <a:spcPts val="580"/>
              </a:spcBef>
              <a:spcAft>
                <a:spcPts val="0"/>
              </a:spcAft>
              <a:buClr>
                <a:srgbClr val="D30803"/>
              </a:buClr>
              <a:defRPr/>
            </a:pPr>
            <a:r>
              <a:rPr lang="zh-TW" altLang="en-US" sz="3200" u="sng" dirty="0" smtClean="0"/>
              <a:t>災害事故對企業的影響非常深遠</a:t>
            </a:r>
          </a:p>
          <a:p>
            <a:pPr marL="353871" indent="-353871" eaLnBrk="1" fontAlgn="auto" hangingPunct="1">
              <a:lnSpc>
                <a:spcPct val="80000"/>
              </a:lnSpc>
              <a:spcBef>
                <a:spcPts val="580"/>
              </a:spcBef>
              <a:spcAft>
                <a:spcPts val="0"/>
              </a:spcAft>
              <a:buClr>
                <a:srgbClr val="D30803"/>
              </a:buClr>
              <a:defRPr/>
            </a:pPr>
            <a:r>
              <a:rPr lang="zh-TW" altLang="en-US" sz="3200" u="sng" dirty="0" smtClean="0">
                <a:solidFill>
                  <a:srgbClr val="002060"/>
                </a:solidFill>
              </a:rPr>
              <a:t>企業雖以營利為目的，想永續經營不是表象的追求利潤</a:t>
            </a:r>
          </a:p>
          <a:p>
            <a:pPr marL="353871" indent="-353871" eaLnBrk="1" fontAlgn="auto" hangingPunct="1">
              <a:lnSpc>
                <a:spcPct val="80000"/>
              </a:lnSpc>
              <a:spcBef>
                <a:spcPts val="580"/>
              </a:spcBef>
              <a:spcAft>
                <a:spcPts val="0"/>
              </a:spcAft>
              <a:buClr>
                <a:srgbClr val="D30803"/>
              </a:buClr>
              <a:defRPr/>
            </a:pPr>
            <a:r>
              <a:rPr lang="zh-TW" altLang="en-US" sz="3200" u="sng" dirty="0" smtClean="0">
                <a:solidFill>
                  <a:srgbClr val="006600"/>
                </a:solidFill>
              </a:rPr>
              <a:t>在生產過程中，生產、品質和安全均能平安順利，減少無謂的損失，才能在穩定中求發展</a:t>
            </a:r>
          </a:p>
          <a:p>
            <a:pPr marL="353871" indent="-353871" eaLnBrk="1" fontAlgn="auto" hangingPunct="1">
              <a:lnSpc>
                <a:spcPct val="80000"/>
              </a:lnSpc>
              <a:spcBef>
                <a:spcPts val="580"/>
              </a:spcBef>
              <a:spcAft>
                <a:spcPts val="0"/>
              </a:spcAft>
              <a:buClr>
                <a:srgbClr val="D30803"/>
              </a:buClr>
              <a:defRPr/>
            </a:pPr>
            <a:r>
              <a:rPr lang="zh-TW" altLang="en-US" sz="3200" u="sng" dirty="0" smtClean="0"/>
              <a:t>安全方面，稍一不慎，可能辛苦多年經營的企業，瞬間毀於一旦</a:t>
            </a:r>
            <a:endParaRPr lang="zh-TW" altLang="en-US" sz="3200" dirty="0" smtClean="0"/>
          </a:p>
          <a:p>
            <a:pPr marL="353871" indent="-353871" eaLnBrk="1" fontAlgn="auto" hangingPunct="1">
              <a:lnSpc>
                <a:spcPct val="80000"/>
              </a:lnSpc>
              <a:spcBef>
                <a:spcPts val="580"/>
              </a:spcBef>
              <a:spcAft>
                <a:spcPts val="0"/>
              </a:spcAft>
              <a:buClr>
                <a:srgbClr val="D30803"/>
              </a:buClr>
              <a:defRPr/>
            </a:pPr>
            <a:r>
              <a:rPr lang="zh-TW" altLang="en-US" sz="3200" dirty="0" smtClean="0"/>
              <a:t>因此，對於</a:t>
            </a:r>
            <a:r>
              <a:rPr lang="zh-TW" altLang="en-US" sz="3200" u="sng" dirty="0" smtClean="0">
                <a:solidFill>
                  <a:srgbClr val="002060"/>
                </a:solidFill>
              </a:rPr>
              <a:t>事故的預防亦應建立一套完善的安全衛生管理體系</a:t>
            </a:r>
            <a:endParaRPr lang="zh-TW" altLang="en-US" sz="3200" dirty="0" smtClean="0">
              <a:solidFill>
                <a:srgbClr val="002060"/>
              </a:solidFil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投影片編號版面配置區 3"/>
          <p:cNvSpPr>
            <a:spLocks noGrp="1"/>
          </p:cNvSpPr>
          <p:nvPr>
            <p:ph type="sldNum" sz="quarter" idx="12"/>
          </p:nvPr>
        </p:nvSpPr>
        <p:spPr bwMode="auto">
          <a:xfrm>
            <a:off x="7956550" y="6308725"/>
            <a:ext cx="1187450" cy="457200"/>
          </a:xfrm>
          <a:noFill/>
          <a:ln>
            <a:miter lim="800000"/>
            <a:headEnd/>
            <a:tailEnd/>
          </a:ln>
        </p:spPr>
        <p:txBody>
          <a:bodyPr vert="horz" wrap="square" numCol="1" anchor="t" anchorCtr="0" compatLnSpc="1">
            <a:prstTxWarp prst="textNoShape">
              <a:avLst/>
            </a:prstTxWarp>
          </a:bodyPr>
          <a:lstStyle/>
          <a:p>
            <a:fld id="{06B1ACAB-954C-43F5-94E6-DB2F79A8BA8D}" type="slidenum">
              <a:rPr lang="en-US" altLang="zh-TW" smtClean="0"/>
              <a:pPr/>
              <a:t>35</a:t>
            </a:fld>
            <a:endParaRPr lang="en-US" altLang="zh-TW" smtClean="0"/>
          </a:p>
        </p:txBody>
      </p:sp>
      <p:sp>
        <p:nvSpPr>
          <p:cNvPr id="108547" name="Line 5"/>
          <p:cNvSpPr>
            <a:spLocks noChangeShapeType="1"/>
          </p:cNvSpPr>
          <p:nvPr/>
        </p:nvSpPr>
        <p:spPr bwMode="auto">
          <a:xfrm>
            <a:off x="1909763" y="5013325"/>
            <a:ext cx="430212" cy="0"/>
          </a:xfrm>
          <a:prstGeom prst="line">
            <a:avLst/>
          </a:prstGeom>
          <a:noFill/>
          <a:ln w="76200">
            <a:solidFill>
              <a:srgbClr val="000000"/>
            </a:solidFill>
            <a:round/>
            <a:headEnd/>
            <a:tailEnd type="triangle" w="med" len="med"/>
          </a:ln>
        </p:spPr>
        <p:txBody>
          <a:bodyPr lIns="91404" tIns="45702" rIns="91404" bIns="45702"/>
          <a:lstStyle/>
          <a:p>
            <a:endParaRPr lang="zh-TW" altLang="en-US"/>
          </a:p>
        </p:txBody>
      </p:sp>
      <p:sp>
        <p:nvSpPr>
          <p:cNvPr id="108548" name="Text Box 4"/>
          <p:cNvSpPr txBox="1">
            <a:spLocks noChangeArrowheads="1"/>
          </p:cNvSpPr>
          <p:nvPr/>
        </p:nvSpPr>
        <p:spPr bwMode="auto">
          <a:xfrm>
            <a:off x="323850" y="5732463"/>
            <a:ext cx="4248150" cy="361950"/>
          </a:xfrm>
          <a:prstGeom prst="rect">
            <a:avLst/>
          </a:prstGeom>
          <a:noFill/>
          <a:ln w="9525">
            <a:noFill/>
            <a:miter lim="800000"/>
            <a:headEnd/>
            <a:tailEnd/>
          </a:ln>
        </p:spPr>
        <p:txBody>
          <a:bodyPr lIns="91404" tIns="45702" rIns="91404" bIns="45702"/>
          <a:lstStyle/>
          <a:p>
            <a:r>
              <a:rPr lang="zh-TW" altLang="en-US" sz="2000" b="1">
                <a:latin typeface="文鼎中楷" pitchFamily="49" charset="-120"/>
                <a:ea typeface="文鼎中楷" pitchFamily="49" charset="-120"/>
                <a:cs typeface="Times New Roman" pitchFamily="18" charset="0"/>
              </a:rPr>
              <a:t>圖 </a:t>
            </a:r>
            <a:r>
              <a:rPr lang="en-US" altLang="zh-TW" sz="2000" b="1">
                <a:latin typeface="文鼎中楷" pitchFamily="49" charset="-120"/>
                <a:ea typeface="文鼎中楷" pitchFamily="49" charset="-120"/>
                <a:cs typeface="Times New Roman" pitchFamily="18" charset="0"/>
              </a:rPr>
              <a:t>17-3 </a:t>
            </a:r>
            <a:r>
              <a:rPr lang="zh-TW" altLang="en-US" sz="2000" b="1">
                <a:latin typeface="文鼎中楷" pitchFamily="49" charset="-120"/>
                <a:ea typeface="文鼎中楷" pitchFamily="49" charset="-120"/>
                <a:cs typeface="Times New Roman" pitchFamily="18" charset="0"/>
              </a:rPr>
              <a:t>安全衛生管理成功的要素</a:t>
            </a:r>
          </a:p>
          <a:p>
            <a:pPr eaLnBrk="0" hangingPunct="0"/>
            <a:endParaRPr lang="en-US" altLang="zh-TW" sz="2400" b="1">
              <a:latin typeface="文鼎中楷" pitchFamily="49" charset="-120"/>
              <a:ea typeface="文鼎中楷" pitchFamily="49" charset="-120"/>
              <a:cs typeface="Times New Roman" pitchFamily="18" charset="0"/>
            </a:endParaRPr>
          </a:p>
        </p:txBody>
      </p:sp>
      <p:grpSp>
        <p:nvGrpSpPr>
          <p:cNvPr id="2" name="Group 6"/>
          <p:cNvGrpSpPr>
            <a:grpSpLocks/>
          </p:cNvGrpSpPr>
          <p:nvPr/>
        </p:nvGrpSpPr>
        <p:grpSpPr bwMode="auto">
          <a:xfrm>
            <a:off x="4487863" y="908050"/>
            <a:ext cx="4332287" cy="5111750"/>
            <a:chOff x="2838" y="1762"/>
            <a:chExt cx="6345" cy="5648"/>
          </a:xfrm>
        </p:grpSpPr>
        <p:grpSp>
          <p:nvGrpSpPr>
            <p:cNvPr id="3" name="Group 8"/>
            <p:cNvGrpSpPr>
              <a:grpSpLocks/>
            </p:cNvGrpSpPr>
            <p:nvPr/>
          </p:nvGrpSpPr>
          <p:grpSpPr bwMode="auto">
            <a:xfrm>
              <a:off x="2838" y="1762"/>
              <a:ext cx="6057" cy="5345"/>
              <a:chOff x="2838" y="1762"/>
              <a:chExt cx="6057" cy="5345"/>
            </a:xfrm>
          </p:grpSpPr>
          <p:sp>
            <p:nvSpPr>
              <p:cNvPr id="108558" name="Line 34"/>
              <p:cNvSpPr>
                <a:spLocks noChangeShapeType="1"/>
              </p:cNvSpPr>
              <p:nvPr/>
            </p:nvSpPr>
            <p:spPr bwMode="auto">
              <a:xfrm flipV="1">
                <a:off x="3855" y="3272"/>
                <a:ext cx="0" cy="1402"/>
              </a:xfrm>
              <a:prstGeom prst="line">
                <a:avLst/>
              </a:prstGeom>
              <a:noFill/>
              <a:ln w="28575">
                <a:solidFill>
                  <a:srgbClr val="002060"/>
                </a:solidFill>
                <a:round/>
                <a:headEnd type="triangle" w="med" len="med"/>
                <a:tailEnd/>
              </a:ln>
            </p:spPr>
            <p:txBody>
              <a:bodyPr/>
              <a:lstStyle/>
              <a:p>
                <a:endParaRPr lang="zh-TW" altLang="en-US"/>
              </a:p>
            </p:txBody>
          </p:sp>
          <p:grpSp>
            <p:nvGrpSpPr>
              <p:cNvPr id="4" name="Group 9"/>
              <p:cNvGrpSpPr>
                <a:grpSpLocks/>
              </p:cNvGrpSpPr>
              <p:nvPr/>
            </p:nvGrpSpPr>
            <p:grpSpPr bwMode="auto">
              <a:xfrm>
                <a:off x="2838" y="1762"/>
                <a:ext cx="6057" cy="5345"/>
                <a:chOff x="2838" y="1762"/>
                <a:chExt cx="6057" cy="5345"/>
              </a:xfrm>
            </p:grpSpPr>
            <p:sp>
              <p:nvSpPr>
                <p:cNvPr id="108560" name="Rectangle 33"/>
                <p:cNvSpPr>
                  <a:spLocks noChangeArrowheads="1"/>
                </p:cNvSpPr>
                <p:nvPr/>
              </p:nvSpPr>
              <p:spPr bwMode="auto">
                <a:xfrm>
                  <a:off x="2838" y="1762"/>
                  <a:ext cx="1701" cy="567"/>
                </a:xfrm>
                <a:prstGeom prst="rect">
                  <a:avLst/>
                </a:prstGeom>
                <a:solidFill>
                  <a:srgbClr val="FFFFFF"/>
                </a:solidFill>
                <a:ln w="28575">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外部因素</a:t>
                  </a:r>
                  <a:endParaRPr lang="zh-TW" altLang="en-US" b="1">
                    <a:latin typeface="Times New Roman" pitchFamily="18" charset="0"/>
                    <a:ea typeface="文鼎中楷" pitchFamily="49" charset="-120"/>
                    <a:cs typeface="Times New Roman" pitchFamily="18" charset="0"/>
                  </a:endParaRPr>
                </a:p>
              </p:txBody>
            </p:sp>
            <p:sp>
              <p:nvSpPr>
                <p:cNvPr id="108561" name="Rectangle 32"/>
                <p:cNvSpPr>
                  <a:spLocks noChangeArrowheads="1"/>
                </p:cNvSpPr>
                <p:nvPr/>
              </p:nvSpPr>
              <p:spPr bwMode="auto">
                <a:xfrm>
                  <a:off x="6018" y="6540"/>
                  <a:ext cx="1701" cy="567"/>
                </a:xfrm>
                <a:prstGeom prst="rect">
                  <a:avLst/>
                </a:prstGeom>
                <a:solidFill>
                  <a:srgbClr val="FFFFFF"/>
                </a:solidFill>
                <a:ln w="28575">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評估成效</a:t>
                  </a:r>
                  <a:endParaRPr lang="zh-TW" altLang="en-US" b="1">
                    <a:latin typeface="Times New Roman" pitchFamily="18" charset="0"/>
                    <a:ea typeface="文鼎中楷" pitchFamily="49" charset="-120"/>
                    <a:cs typeface="Times New Roman" pitchFamily="18" charset="0"/>
                  </a:endParaRPr>
                </a:p>
              </p:txBody>
            </p:sp>
            <p:sp>
              <p:nvSpPr>
                <p:cNvPr id="108562" name="Rectangle 31"/>
                <p:cNvSpPr>
                  <a:spLocks noChangeArrowheads="1"/>
                </p:cNvSpPr>
                <p:nvPr/>
              </p:nvSpPr>
              <p:spPr bwMode="auto">
                <a:xfrm>
                  <a:off x="6018" y="2790"/>
                  <a:ext cx="1701" cy="850"/>
                </a:xfrm>
                <a:prstGeom prst="rect">
                  <a:avLst/>
                </a:prstGeom>
                <a:solidFill>
                  <a:srgbClr val="FFFFFF"/>
                </a:solidFill>
                <a:ln w="28575">
                  <a:solidFill>
                    <a:srgbClr val="002060"/>
                  </a:solidFill>
                  <a:miter lim="800000"/>
                  <a:headEnd/>
                  <a:tailEnd/>
                </a:ln>
              </p:spPr>
              <p:txBody>
                <a:bodyPr/>
                <a:lstStyle/>
                <a:p>
                  <a:pPr algn="dist"/>
                  <a:r>
                    <a:rPr lang="zh-TW" altLang="en-US" b="1">
                      <a:ea typeface="文鼎中楷" pitchFamily="49" charset="-120"/>
                      <a:cs typeface="Times New Roman" pitchFamily="18" charset="0"/>
                    </a:rPr>
                    <a:t>初步和定期現況檢查</a:t>
                  </a:r>
                  <a:endParaRPr lang="zh-TW" altLang="en-US" b="1">
                    <a:latin typeface="Times New Roman" pitchFamily="18" charset="0"/>
                    <a:ea typeface="文鼎中楷" pitchFamily="49" charset="-120"/>
                    <a:cs typeface="Times New Roman" pitchFamily="18" charset="0"/>
                  </a:endParaRPr>
                </a:p>
              </p:txBody>
            </p:sp>
            <p:sp>
              <p:nvSpPr>
                <p:cNvPr id="108563" name="Rectangle 30"/>
                <p:cNvSpPr>
                  <a:spLocks noChangeArrowheads="1"/>
                </p:cNvSpPr>
                <p:nvPr/>
              </p:nvSpPr>
              <p:spPr bwMode="auto">
                <a:xfrm>
                  <a:off x="6018" y="3939"/>
                  <a:ext cx="1701" cy="567"/>
                </a:xfrm>
                <a:prstGeom prst="rect">
                  <a:avLst/>
                </a:prstGeom>
                <a:solidFill>
                  <a:srgbClr val="FFFFFF"/>
                </a:solidFill>
                <a:ln w="19050">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政策</a:t>
                  </a:r>
                  <a:endParaRPr lang="zh-TW" altLang="en-US" b="1">
                    <a:latin typeface="Times New Roman" pitchFamily="18" charset="0"/>
                    <a:ea typeface="文鼎中楷" pitchFamily="49" charset="-120"/>
                    <a:cs typeface="Times New Roman" pitchFamily="18" charset="0"/>
                  </a:endParaRPr>
                </a:p>
              </p:txBody>
            </p:sp>
            <p:sp>
              <p:nvSpPr>
                <p:cNvPr id="108564" name="Rectangle 29"/>
                <p:cNvSpPr>
                  <a:spLocks noChangeArrowheads="1"/>
                </p:cNvSpPr>
                <p:nvPr/>
              </p:nvSpPr>
              <p:spPr bwMode="auto">
                <a:xfrm>
                  <a:off x="6018" y="4736"/>
                  <a:ext cx="1701" cy="567"/>
                </a:xfrm>
                <a:prstGeom prst="rect">
                  <a:avLst/>
                </a:prstGeom>
                <a:solidFill>
                  <a:srgbClr val="FFFFFF"/>
                </a:solidFill>
                <a:ln w="28575">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組織</a:t>
                  </a:r>
                  <a:endParaRPr lang="zh-TW" altLang="en-US" b="1">
                    <a:latin typeface="Times New Roman" pitchFamily="18" charset="0"/>
                    <a:ea typeface="文鼎中楷" pitchFamily="49" charset="-120"/>
                    <a:cs typeface="Times New Roman" pitchFamily="18" charset="0"/>
                  </a:endParaRPr>
                </a:p>
              </p:txBody>
            </p:sp>
            <p:sp>
              <p:nvSpPr>
                <p:cNvPr id="108565" name="Rectangle 28"/>
                <p:cNvSpPr>
                  <a:spLocks noChangeArrowheads="1"/>
                </p:cNvSpPr>
                <p:nvPr/>
              </p:nvSpPr>
              <p:spPr bwMode="auto">
                <a:xfrm>
                  <a:off x="6018" y="5673"/>
                  <a:ext cx="1701" cy="567"/>
                </a:xfrm>
                <a:prstGeom prst="rect">
                  <a:avLst/>
                </a:prstGeom>
                <a:solidFill>
                  <a:srgbClr val="FFFFFF"/>
                </a:solidFill>
                <a:ln w="28575">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規劃及執</a:t>
                  </a:r>
                  <a:r>
                    <a:rPr lang="zh-TW" altLang="en-US">
                      <a:latin typeface="標楷體" pitchFamily="65" charset="-120"/>
                      <a:ea typeface="文鼎中楷" pitchFamily="49" charset="-120"/>
                      <a:cs typeface="Times New Roman" pitchFamily="18" charset="0"/>
                    </a:rPr>
                    <a:t>行</a:t>
                  </a:r>
                  <a:endParaRPr lang="zh-TW" altLang="en-US">
                    <a:latin typeface="Times New Roman" pitchFamily="18" charset="0"/>
                    <a:ea typeface="文鼎中楷" pitchFamily="49" charset="-120"/>
                    <a:cs typeface="Times New Roman" pitchFamily="18" charset="0"/>
                  </a:endParaRPr>
                </a:p>
              </p:txBody>
            </p:sp>
            <p:sp>
              <p:nvSpPr>
                <p:cNvPr id="108566" name="Rectangle 27"/>
                <p:cNvSpPr>
                  <a:spLocks noChangeArrowheads="1"/>
                </p:cNvSpPr>
                <p:nvPr/>
              </p:nvSpPr>
              <p:spPr bwMode="auto">
                <a:xfrm>
                  <a:off x="6018" y="1763"/>
                  <a:ext cx="1701" cy="567"/>
                </a:xfrm>
                <a:prstGeom prst="rect">
                  <a:avLst/>
                </a:prstGeom>
                <a:solidFill>
                  <a:srgbClr val="FFFFFF"/>
                </a:solidFill>
                <a:ln w="28575">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內部因素</a:t>
                  </a:r>
                  <a:endParaRPr lang="zh-TW" altLang="en-US" b="1">
                    <a:latin typeface="Times New Roman" pitchFamily="18" charset="0"/>
                    <a:ea typeface="文鼎中楷" pitchFamily="49" charset="-120"/>
                    <a:cs typeface="Times New Roman" pitchFamily="18" charset="0"/>
                  </a:endParaRPr>
                </a:p>
              </p:txBody>
            </p:sp>
            <p:sp>
              <p:nvSpPr>
                <p:cNvPr id="108567" name="Rectangle 26"/>
                <p:cNvSpPr>
                  <a:spLocks noChangeArrowheads="1"/>
                </p:cNvSpPr>
                <p:nvPr/>
              </p:nvSpPr>
              <p:spPr bwMode="auto">
                <a:xfrm>
                  <a:off x="2838" y="4735"/>
                  <a:ext cx="1701" cy="567"/>
                </a:xfrm>
                <a:prstGeom prst="rect">
                  <a:avLst/>
                </a:prstGeom>
                <a:solidFill>
                  <a:srgbClr val="FFFFFF"/>
                </a:solidFill>
                <a:ln w="28575">
                  <a:solidFill>
                    <a:srgbClr val="002060"/>
                  </a:solidFill>
                  <a:miter lim="800000"/>
                  <a:headEnd/>
                  <a:tailEnd/>
                </a:ln>
              </p:spPr>
              <p:txBody>
                <a:bodyPr/>
                <a:lstStyle/>
                <a:p>
                  <a:pPr algn="dist"/>
                  <a:r>
                    <a:rPr lang="zh-TW" altLang="en-US" b="1">
                      <a:latin typeface="標楷體" pitchFamily="65" charset="-120"/>
                      <a:ea typeface="文鼎中楷" pitchFamily="49" charset="-120"/>
                      <a:cs typeface="Times New Roman" pitchFamily="18" charset="0"/>
                    </a:rPr>
                    <a:t>稽核</a:t>
                  </a:r>
                  <a:endParaRPr lang="zh-TW" altLang="en-US" b="1">
                    <a:latin typeface="Times New Roman" pitchFamily="18" charset="0"/>
                    <a:ea typeface="文鼎中楷" pitchFamily="49" charset="-120"/>
                    <a:cs typeface="Times New Roman" pitchFamily="18" charset="0"/>
                  </a:endParaRPr>
                </a:p>
              </p:txBody>
            </p:sp>
            <p:sp>
              <p:nvSpPr>
                <p:cNvPr id="108568" name="Line 25"/>
                <p:cNvSpPr>
                  <a:spLocks noChangeShapeType="1"/>
                </p:cNvSpPr>
                <p:nvPr/>
              </p:nvSpPr>
              <p:spPr bwMode="auto">
                <a:xfrm>
                  <a:off x="3690" y="5350"/>
                  <a:ext cx="0" cy="1415"/>
                </a:xfrm>
                <a:prstGeom prst="line">
                  <a:avLst/>
                </a:prstGeom>
                <a:noFill/>
                <a:ln w="28575">
                  <a:solidFill>
                    <a:srgbClr val="002060"/>
                  </a:solidFill>
                  <a:round/>
                  <a:headEnd type="triangle" w="med" len="med"/>
                  <a:tailEnd/>
                </a:ln>
              </p:spPr>
              <p:txBody>
                <a:bodyPr/>
                <a:lstStyle/>
                <a:p>
                  <a:endParaRPr lang="zh-TW" altLang="en-US"/>
                </a:p>
              </p:txBody>
            </p:sp>
            <p:sp>
              <p:nvSpPr>
                <p:cNvPr id="108569" name="Line 24"/>
                <p:cNvSpPr>
                  <a:spLocks noChangeShapeType="1"/>
                </p:cNvSpPr>
                <p:nvPr/>
              </p:nvSpPr>
              <p:spPr bwMode="auto">
                <a:xfrm>
                  <a:off x="3690" y="6765"/>
                  <a:ext cx="2160" cy="0"/>
                </a:xfrm>
                <a:prstGeom prst="line">
                  <a:avLst/>
                </a:prstGeom>
                <a:noFill/>
                <a:ln w="28575">
                  <a:solidFill>
                    <a:srgbClr val="002060"/>
                  </a:solidFill>
                  <a:round/>
                  <a:headEnd/>
                  <a:tailEnd type="triangle" w="med" len="med"/>
                </a:ln>
              </p:spPr>
              <p:txBody>
                <a:bodyPr/>
                <a:lstStyle/>
                <a:p>
                  <a:endParaRPr lang="zh-TW" altLang="en-US"/>
                </a:p>
              </p:txBody>
            </p:sp>
            <p:sp>
              <p:nvSpPr>
                <p:cNvPr id="108570" name="Line 23"/>
                <p:cNvSpPr>
                  <a:spLocks noChangeShapeType="1"/>
                </p:cNvSpPr>
                <p:nvPr/>
              </p:nvSpPr>
              <p:spPr bwMode="auto">
                <a:xfrm>
                  <a:off x="4185" y="5340"/>
                  <a:ext cx="0" cy="615"/>
                </a:xfrm>
                <a:prstGeom prst="line">
                  <a:avLst/>
                </a:prstGeom>
                <a:noFill/>
                <a:ln w="28575">
                  <a:solidFill>
                    <a:srgbClr val="002060"/>
                  </a:solidFill>
                  <a:round/>
                  <a:headEnd type="triangle" w="med" len="med"/>
                  <a:tailEnd/>
                </a:ln>
              </p:spPr>
              <p:txBody>
                <a:bodyPr/>
                <a:lstStyle/>
                <a:p>
                  <a:endParaRPr lang="zh-TW" altLang="en-US"/>
                </a:p>
              </p:txBody>
            </p:sp>
            <p:sp>
              <p:nvSpPr>
                <p:cNvPr id="108571" name="Line 22"/>
                <p:cNvSpPr>
                  <a:spLocks noChangeShapeType="1"/>
                </p:cNvSpPr>
                <p:nvPr/>
              </p:nvSpPr>
              <p:spPr bwMode="auto">
                <a:xfrm>
                  <a:off x="4185" y="5955"/>
                  <a:ext cx="1650" cy="0"/>
                </a:xfrm>
                <a:prstGeom prst="line">
                  <a:avLst/>
                </a:prstGeom>
                <a:noFill/>
                <a:ln w="28575">
                  <a:solidFill>
                    <a:srgbClr val="002060"/>
                  </a:solidFill>
                  <a:round/>
                  <a:headEnd/>
                  <a:tailEnd type="triangle" w="med" len="med"/>
                </a:ln>
              </p:spPr>
              <p:txBody>
                <a:bodyPr/>
                <a:lstStyle/>
                <a:p>
                  <a:endParaRPr lang="zh-TW" altLang="en-US"/>
                </a:p>
              </p:txBody>
            </p:sp>
            <p:sp>
              <p:nvSpPr>
                <p:cNvPr id="108572" name="Line 21"/>
                <p:cNvSpPr>
                  <a:spLocks noChangeShapeType="1"/>
                </p:cNvSpPr>
                <p:nvPr/>
              </p:nvSpPr>
              <p:spPr bwMode="auto">
                <a:xfrm flipV="1">
                  <a:off x="3653" y="3050"/>
                  <a:ext cx="0" cy="1655"/>
                </a:xfrm>
                <a:prstGeom prst="line">
                  <a:avLst/>
                </a:prstGeom>
                <a:noFill/>
                <a:ln w="28575">
                  <a:solidFill>
                    <a:srgbClr val="002060"/>
                  </a:solidFill>
                  <a:round/>
                  <a:headEnd/>
                  <a:tailEnd/>
                </a:ln>
              </p:spPr>
              <p:txBody>
                <a:bodyPr/>
                <a:lstStyle/>
                <a:p>
                  <a:endParaRPr lang="zh-TW" altLang="en-US"/>
                </a:p>
              </p:txBody>
            </p:sp>
            <p:sp>
              <p:nvSpPr>
                <p:cNvPr id="108573" name="Line 20"/>
                <p:cNvSpPr>
                  <a:spLocks noChangeShapeType="1"/>
                </p:cNvSpPr>
                <p:nvPr/>
              </p:nvSpPr>
              <p:spPr bwMode="auto">
                <a:xfrm>
                  <a:off x="3623" y="3048"/>
                  <a:ext cx="1762" cy="0"/>
                </a:xfrm>
                <a:prstGeom prst="line">
                  <a:avLst/>
                </a:prstGeom>
                <a:noFill/>
                <a:ln w="28575">
                  <a:solidFill>
                    <a:srgbClr val="002060"/>
                  </a:solidFill>
                  <a:round/>
                  <a:headEnd/>
                  <a:tailEnd type="triangle" w="med" len="med"/>
                </a:ln>
              </p:spPr>
              <p:txBody>
                <a:bodyPr/>
                <a:lstStyle/>
                <a:p>
                  <a:endParaRPr lang="zh-TW" altLang="en-US"/>
                </a:p>
              </p:txBody>
            </p:sp>
            <p:sp>
              <p:nvSpPr>
                <p:cNvPr id="108574" name="Line 19"/>
                <p:cNvSpPr>
                  <a:spLocks noChangeShapeType="1"/>
                </p:cNvSpPr>
                <p:nvPr/>
              </p:nvSpPr>
              <p:spPr bwMode="auto">
                <a:xfrm>
                  <a:off x="3855" y="3271"/>
                  <a:ext cx="1512" cy="0"/>
                </a:xfrm>
                <a:prstGeom prst="line">
                  <a:avLst/>
                </a:prstGeom>
                <a:noFill/>
                <a:ln w="28575">
                  <a:solidFill>
                    <a:srgbClr val="002060"/>
                  </a:solidFill>
                  <a:round/>
                  <a:headEnd/>
                  <a:tailEnd type="triangle" w="med" len="med"/>
                </a:ln>
              </p:spPr>
              <p:txBody>
                <a:bodyPr/>
                <a:lstStyle/>
                <a:p>
                  <a:endParaRPr lang="zh-TW" altLang="en-US"/>
                </a:p>
              </p:txBody>
            </p:sp>
            <p:sp>
              <p:nvSpPr>
                <p:cNvPr id="108575" name="Line 18"/>
                <p:cNvSpPr>
                  <a:spLocks noChangeShapeType="1"/>
                </p:cNvSpPr>
                <p:nvPr/>
              </p:nvSpPr>
              <p:spPr bwMode="auto">
                <a:xfrm flipV="1">
                  <a:off x="4186" y="4143"/>
                  <a:ext cx="0" cy="521"/>
                </a:xfrm>
                <a:prstGeom prst="line">
                  <a:avLst/>
                </a:prstGeom>
                <a:noFill/>
                <a:ln w="28575">
                  <a:solidFill>
                    <a:srgbClr val="002060"/>
                  </a:solidFill>
                  <a:round/>
                  <a:headEnd type="triangle" w="med" len="med"/>
                  <a:tailEnd/>
                </a:ln>
              </p:spPr>
              <p:txBody>
                <a:bodyPr/>
                <a:lstStyle/>
                <a:p>
                  <a:endParaRPr lang="zh-TW" altLang="en-US"/>
                </a:p>
              </p:txBody>
            </p:sp>
            <p:sp>
              <p:nvSpPr>
                <p:cNvPr id="108576" name="Line 17"/>
                <p:cNvSpPr>
                  <a:spLocks noChangeShapeType="1"/>
                </p:cNvSpPr>
                <p:nvPr/>
              </p:nvSpPr>
              <p:spPr bwMode="auto">
                <a:xfrm>
                  <a:off x="4185" y="4133"/>
                  <a:ext cx="1673" cy="0"/>
                </a:xfrm>
                <a:prstGeom prst="line">
                  <a:avLst/>
                </a:prstGeom>
                <a:noFill/>
                <a:ln w="28575">
                  <a:solidFill>
                    <a:srgbClr val="002060"/>
                  </a:solidFill>
                  <a:round/>
                  <a:headEnd/>
                  <a:tailEnd type="triangle" w="med" len="med"/>
                </a:ln>
              </p:spPr>
              <p:txBody>
                <a:bodyPr/>
                <a:lstStyle/>
                <a:p>
                  <a:endParaRPr lang="zh-TW" altLang="en-US"/>
                </a:p>
              </p:txBody>
            </p:sp>
            <p:sp>
              <p:nvSpPr>
                <p:cNvPr id="108577" name="Line 16"/>
                <p:cNvSpPr>
                  <a:spLocks noChangeShapeType="1"/>
                </p:cNvSpPr>
                <p:nvPr/>
              </p:nvSpPr>
              <p:spPr bwMode="auto">
                <a:xfrm>
                  <a:off x="4720" y="5030"/>
                  <a:ext cx="1060" cy="0"/>
                </a:xfrm>
                <a:prstGeom prst="line">
                  <a:avLst/>
                </a:prstGeom>
                <a:noFill/>
                <a:ln w="28575">
                  <a:solidFill>
                    <a:srgbClr val="002060"/>
                  </a:solidFill>
                  <a:round/>
                  <a:headEnd type="triangle" w="med" len="med"/>
                  <a:tailEnd type="triangle" w="med" len="med"/>
                </a:ln>
              </p:spPr>
              <p:txBody>
                <a:bodyPr/>
                <a:lstStyle/>
                <a:p>
                  <a:endParaRPr lang="zh-TW" altLang="en-US"/>
                </a:p>
              </p:txBody>
            </p:sp>
            <p:sp>
              <p:nvSpPr>
                <p:cNvPr id="108578" name="Line 15"/>
                <p:cNvSpPr>
                  <a:spLocks noChangeShapeType="1"/>
                </p:cNvSpPr>
                <p:nvPr/>
              </p:nvSpPr>
              <p:spPr bwMode="auto">
                <a:xfrm>
                  <a:off x="8895" y="3192"/>
                  <a:ext cx="0" cy="3669"/>
                </a:xfrm>
                <a:prstGeom prst="line">
                  <a:avLst/>
                </a:prstGeom>
                <a:noFill/>
                <a:ln w="28575">
                  <a:solidFill>
                    <a:srgbClr val="002060"/>
                  </a:solidFill>
                  <a:round/>
                  <a:headEnd/>
                  <a:tailEnd/>
                </a:ln>
              </p:spPr>
              <p:txBody>
                <a:bodyPr/>
                <a:lstStyle/>
                <a:p>
                  <a:endParaRPr lang="zh-TW" altLang="en-US"/>
                </a:p>
              </p:txBody>
            </p:sp>
            <p:sp>
              <p:nvSpPr>
                <p:cNvPr id="108579" name="Line 14"/>
                <p:cNvSpPr>
                  <a:spLocks noChangeShapeType="1"/>
                </p:cNvSpPr>
                <p:nvPr/>
              </p:nvSpPr>
              <p:spPr bwMode="auto">
                <a:xfrm flipH="1">
                  <a:off x="8025" y="3215"/>
                  <a:ext cx="850" cy="0"/>
                </a:xfrm>
                <a:prstGeom prst="line">
                  <a:avLst/>
                </a:prstGeom>
                <a:noFill/>
                <a:ln w="28575">
                  <a:solidFill>
                    <a:srgbClr val="002060"/>
                  </a:solidFill>
                  <a:round/>
                  <a:headEnd/>
                  <a:tailEnd type="triangle" w="med" len="med"/>
                </a:ln>
              </p:spPr>
              <p:txBody>
                <a:bodyPr/>
                <a:lstStyle/>
                <a:p>
                  <a:endParaRPr lang="zh-TW" altLang="en-US"/>
                </a:p>
              </p:txBody>
            </p:sp>
            <p:sp>
              <p:nvSpPr>
                <p:cNvPr id="108580" name="Line 13"/>
                <p:cNvSpPr>
                  <a:spLocks noChangeShapeType="1"/>
                </p:cNvSpPr>
                <p:nvPr/>
              </p:nvSpPr>
              <p:spPr bwMode="auto">
                <a:xfrm flipH="1">
                  <a:off x="8025" y="4223"/>
                  <a:ext cx="850" cy="0"/>
                </a:xfrm>
                <a:prstGeom prst="line">
                  <a:avLst/>
                </a:prstGeom>
                <a:noFill/>
                <a:ln w="28575">
                  <a:solidFill>
                    <a:srgbClr val="002060"/>
                  </a:solidFill>
                  <a:round/>
                  <a:headEnd/>
                  <a:tailEnd type="triangle" w="med" len="med"/>
                </a:ln>
              </p:spPr>
              <p:txBody>
                <a:bodyPr/>
                <a:lstStyle/>
                <a:p>
                  <a:endParaRPr lang="zh-TW" altLang="en-US"/>
                </a:p>
              </p:txBody>
            </p:sp>
            <p:sp>
              <p:nvSpPr>
                <p:cNvPr id="108581" name="Line 12"/>
                <p:cNvSpPr>
                  <a:spLocks noChangeShapeType="1"/>
                </p:cNvSpPr>
                <p:nvPr/>
              </p:nvSpPr>
              <p:spPr bwMode="auto">
                <a:xfrm flipH="1">
                  <a:off x="8025" y="5020"/>
                  <a:ext cx="850" cy="0"/>
                </a:xfrm>
                <a:prstGeom prst="line">
                  <a:avLst/>
                </a:prstGeom>
                <a:noFill/>
                <a:ln w="28575">
                  <a:solidFill>
                    <a:srgbClr val="002060"/>
                  </a:solidFill>
                  <a:round/>
                  <a:headEnd/>
                  <a:tailEnd type="triangle" w="med" len="med"/>
                </a:ln>
              </p:spPr>
              <p:txBody>
                <a:bodyPr/>
                <a:lstStyle/>
                <a:p>
                  <a:endParaRPr lang="zh-TW" altLang="en-US"/>
                </a:p>
              </p:txBody>
            </p:sp>
            <p:sp>
              <p:nvSpPr>
                <p:cNvPr id="108582" name="Line 11"/>
                <p:cNvSpPr>
                  <a:spLocks noChangeShapeType="1"/>
                </p:cNvSpPr>
                <p:nvPr/>
              </p:nvSpPr>
              <p:spPr bwMode="auto">
                <a:xfrm flipH="1">
                  <a:off x="8025" y="5956"/>
                  <a:ext cx="850" cy="0"/>
                </a:xfrm>
                <a:prstGeom prst="line">
                  <a:avLst/>
                </a:prstGeom>
                <a:noFill/>
                <a:ln w="28575">
                  <a:solidFill>
                    <a:srgbClr val="002060"/>
                  </a:solidFill>
                  <a:round/>
                  <a:headEnd/>
                  <a:tailEnd type="triangle" w="med" len="med"/>
                </a:ln>
              </p:spPr>
              <p:txBody>
                <a:bodyPr/>
                <a:lstStyle/>
                <a:p>
                  <a:endParaRPr lang="zh-TW" altLang="en-US"/>
                </a:p>
              </p:txBody>
            </p:sp>
            <p:sp>
              <p:nvSpPr>
                <p:cNvPr id="108583" name="Line 10"/>
                <p:cNvSpPr>
                  <a:spLocks noChangeShapeType="1"/>
                </p:cNvSpPr>
                <p:nvPr/>
              </p:nvSpPr>
              <p:spPr bwMode="auto">
                <a:xfrm flipH="1">
                  <a:off x="8040" y="6830"/>
                  <a:ext cx="850" cy="0"/>
                </a:xfrm>
                <a:prstGeom prst="line">
                  <a:avLst/>
                </a:prstGeom>
                <a:noFill/>
                <a:ln w="28575">
                  <a:solidFill>
                    <a:srgbClr val="002060"/>
                  </a:solidFill>
                  <a:round/>
                  <a:headEnd/>
                  <a:tailEnd type="triangle" w="med" len="med"/>
                </a:ln>
              </p:spPr>
              <p:txBody>
                <a:bodyPr/>
                <a:lstStyle/>
                <a:p>
                  <a:endParaRPr lang="zh-TW" altLang="en-US"/>
                </a:p>
              </p:txBody>
            </p:sp>
          </p:grpSp>
        </p:grpSp>
        <p:sp>
          <p:nvSpPr>
            <p:cNvPr id="108557" name="Rectangle 7"/>
            <p:cNvSpPr>
              <a:spLocks noChangeArrowheads="1"/>
            </p:cNvSpPr>
            <p:nvPr/>
          </p:nvSpPr>
          <p:spPr bwMode="auto">
            <a:xfrm>
              <a:off x="2838" y="2445"/>
              <a:ext cx="6345" cy="4965"/>
            </a:xfrm>
            <a:prstGeom prst="rect">
              <a:avLst/>
            </a:prstGeom>
            <a:noFill/>
            <a:ln w="28575">
              <a:solidFill>
                <a:srgbClr val="002060"/>
              </a:solidFill>
              <a:prstDash val="dash"/>
              <a:miter lim="800000"/>
              <a:headEnd/>
              <a:tailEnd/>
            </a:ln>
          </p:spPr>
          <p:txBody>
            <a:bodyPr/>
            <a:lstStyle/>
            <a:p>
              <a:endParaRPr lang="zh-TW" altLang="en-US">
                <a:ea typeface="標楷體" pitchFamily="65" charset="-120"/>
              </a:endParaRPr>
            </a:p>
          </p:txBody>
        </p:sp>
      </p:grpSp>
      <p:sp>
        <p:nvSpPr>
          <p:cNvPr id="108550" name="Rectangle 35"/>
          <p:cNvSpPr>
            <a:spLocks noChangeArrowheads="1"/>
          </p:cNvSpPr>
          <p:nvPr/>
        </p:nvSpPr>
        <p:spPr bwMode="auto">
          <a:xfrm>
            <a:off x="406400" y="1382713"/>
            <a:ext cx="3570288" cy="2000250"/>
          </a:xfrm>
          <a:prstGeom prst="rect">
            <a:avLst/>
          </a:prstGeom>
          <a:noFill/>
          <a:ln w="9525">
            <a:solidFill>
              <a:schemeClr val="tx2"/>
            </a:solidFill>
            <a:miter lim="800000"/>
            <a:headEnd/>
            <a:tailEnd/>
          </a:ln>
        </p:spPr>
        <p:txBody>
          <a:bodyPr wrap="none" lIns="91404" tIns="45702" rIns="91404" bIns="45702" anchor="ctr">
            <a:spAutoFit/>
          </a:bodyPr>
          <a:lstStyle/>
          <a:p>
            <a:r>
              <a:rPr lang="en-US" altLang="zh-TW" sz="2400" b="1">
                <a:latin typeface="標楷體" pitchFamily="65" charset="-120"/>
                <a:ea typeface="標楷體" pitchFamily="65" charset="-120"/>
                <a:cs typeface="Times New Roman" pitchFamily="18" charset="0"/>
              </a:rPr>
              <a:t>1.</a:t>
            </a:r>
            <a:r>
              <a:rPr lang="zh-TW" altLang="en-US" sz="2400" b="1">
                <a:latin typeface="標楷體" pitchFamily="65" charset="-120"/>
                <a:ea typeface="標楷體" pitchFamily="65" charset="-120"/>
                <a:cs typeface="Times New Roman" pitchFamily="18" charset="0"/>
              </a:rPr>
              <a:t>釐訂</a:t>
            </a:r>
            <a:r>
              <a:rPr lang="zh-TW" altLang="en-US" sz="2400" b="1" u="sng">
                <a:latin typeface="標楷體" pitchFamily="65" charset="-120"/>
                <a:ea typeface="標楷體" pitchFamily="65" charset="-120"/>
                <a:cs typeface="Times New Roman" pitchFamily="18" charset="0"/>
              </a:rPr>
              <a:t>安全衛生政策</a:t>
            </a:r>
            <a:endParaRPr lang="zh-TW" altLang="en-US" sz="2400" b="1">
              <a:latin typeface="標楷體" pitchFamily="65" charset="-120"/>
              <a:ea typeface="標楷體" pitchFamily="65" charset="-120"/>
              <a:cs typeface="Times New Roman" pitchFamily="18" charset="0"/>
            </a:endParaRPr>
          </a:p>
          <a:p>
            <a:pPr eaLnBrk="0" hangingPunct="0"/>
            <a:r>
              <a:rPr lang="en-US" altLang="zh-TW" sz="2400" b="1">
                <a:latin typeface="標楷體" pitchFamily="65" charset="-120"/>
                <a:ea typeface="標楷體" pitchFamily="65" charset="-120"/>
                <a:cs typeface="Times New Roman" pitchFamily="18" charset="0"/>
              </a:rPr>
              <a:t>2.</a:t>
            </a:r>
            <a:r>
              <a:rPr lang="zh-TW" altLang="en-US" sz="2400" b="1" u="sng">
                <a:solidFill>
                  <a:srgbClr val="002060"/>
                </a:solidFill>
                <a:latin typeface="標楷體" pitchFamily="65" charset="-120"/>
                <a:ea typeface="標楷體" pitchFamily="65" charset="-120"/>
                <a:cs typeface="Times New Roman" pitchFamily="18" charset="0"/>
              </a:rPr>
              <a:t>建立安全衛生組織</a:t>
            </a:r>
            <a:r>
              <a:rPr lang="zh-TW" altLang="en-US" sz="2400" b="1">
                <a:latin typeface="標楷體" pitchFamily="65" charset="-120"/>
                <a:ea typeface="標楷體" pitchFamily="65" charset="-120"/>
                <a:cs typeface="Times New Roman" pitchFamily="18" charset="0"/>
              </a:rPr>
              <a:t>功能</a:t>
            </a:r>
          </a:p>
          <a:p>
            <a:pPr eaLnBrk="0" hangingPunct="0"/>
            <a:r>
              <a:rPr lang="en-US" altLang="zh-TW" sz="2400" b="1">
                <a:latin typeface="標楷體" pitchFamily="65" charset="-120"/>
                <a:ea typeface="標楷體" pitchFamily="65" charset="-120"/>
                <a:cs typeface="Times New Roman" pitchFamily="18" charset="0"/>
              </a:rPr>
              <a:t>3.</a:t>
            </a:r>
            <a:r>
              <a:rPr lang="zh-TW" altLang="en-US" sz="2400" b="1" u="sng">
                <a:solidFill>
                  <a:srgbClr val="006600"/>
                </a:solidFill>
                <a:latin typeface="標楷體" pitchFamily="65" charset="-120"/>
                <a:ea typeface="標楷體" pitchFamily="65" charset="-120"/>
                <a:cs typeface="Times New Roman" pitchFamily="18" charset="0"/>
              </a:rPr>
              <a:t>訂定安全衛生工作計畫</a:t>
            </a:r>
            <a:endParaRPr lang="zh-TW" altLang="en-US" sz="2400" b="1">
              <a:latin typeface="標楷體" pitchFamily="65" charset="-120"/>
              <a:ea typeface="標楷體" pitchFamily="65" charset="-120"/>
              <a:cs typeface="Times New Roman" pitchFamily="18" charset="0"/>
            </a:endParaRPr>
          </a:p>
          <a:p>
            <a:r>
              <a:rPr lang="en-US" altLang="zh-TW" sz="2400" b="1">
                <a:latin typeface="標楷體" pitchFamily="65" charset="-120"/>
                <a:ea typeface="標楷體" pitchFamily="65" charset="-120"/>
                <a:cs typeface="Times New Roman" pitchFamily="18" charset="0"/>
              </a:rPr>
              <a:t>4.</a:t>
            </a:r>
            <a:r>
              <a:rPr lang="zh-TW" altLang="en-US" sz="2400" b="1">
                <a:latin typeface="標楷體" pitchFamily="65" charset="-120"/>
                <a:ea typeface="標楷體" pitchFamily="65" charset="-120"/>
                <a:cs typeface="Times New Roman" pitchFamily="18" charset="0"/>
              </a:rPr>
              <a:t>確實</a:t>
            </a:r>
            <a:r>
              <a:rPr lang="zh-TW" altLang="en-US" sz="2400" b="1" u="sng">
                <a:latin typeface="標楷體" pitchFamily="65" charset="-120"/>
                <a:ea typeface="標楷體" pitchFamily="65" charset="-120"/>
                <a:cs typeface="Times New Roman" pitchFamily="18" charset="0"/>
              </a:rPr>
              <a:t>執行</a:t>
            </a:r>
            <a:endParaRPr lang="zh-TW" altLang="en-US" sz="2400" b="1">
              <a:latin typeface="標楷體" pitchFamily="65" charset="-120"/>
              <a:ea typeface="標楷體" pitchFamily="65" charset="-120"/>
              <a:cs typeface="Times New Roman" pitchFamily="18" charset="0"/>
            </a:endParaRPr>
          </a:p>
          <a:p>
            <a:r>
              <a:rPr lang="en-US" altLang="zh-TW" sz="2400" b="1">
                <a:latin typeface="標楷體" pitchFamily="65" charset="-120"/>
                <a:ea typeface="標楷體" pitchFamily="65" charset="-120"/>
                <a:cs typeface="Times New Roman" pitchFamily="18" charset="0"/>
              </a:rPr>
              <a:t>5.</a:t>
            </a:r>
            <a:r>
              <a:rPr lang="zh-TW" altLang="en-US" sz="2400" b="1">
                <a:latin typeface="標楷體" pitchFamily="65" charset="-120"/>
                <a:ea typeface="標楷體" pitchFamily="65" charset="-120"/>
                <a:cs typeface="Times New Roman" pitchFamily="18" charset="0"/>
              </a:rPr>
              <a:t>認真</a:t>
            </a:r>
            <a:r>
              <a:rPr lang="zh-TW" altLang="en-US" sz="2400" b="1" u="sng">
                <a:solidFill>
                  <a:srgbClr val="002060"/>
                </a:solidFill>
                <a:latin typeface="標楷體" pitchFamily="65" charset="-120"/>
                <a:ea typeface="標楷體" pitchFamily="65" charset="-120"/>
                <a:cs typeface="Times New Roman" pitchFamily="18" charset="0"/>
              </a:rPr>
              <a:t>考核</a:t>
            </a:r>
            <a:endParaRPr lang="zh-TW" altLang="en-US" sz="2400" b="1">
              <a:latin typeface="標楷體" pitchFamily="65" charset="-120"/>
              <a:ea typeface="標楷體" pitchFamily="65" charset="-120"/>
              <a:cs typeface="Times New Roman" pitchFamily="18" charset="0"/>
            </a:endParaRPr>
          </a:p>
        </p:txBody>
      </p:sp>
      <p:sp>
        <p:nvSpPr>
          <p:cNvPr id="108551" name="Rectangle 44"/>
          <p:cNvSpPr>
            <a:spLocks noChangeArrowheads="1"/>
          </p:cNvSpPr>
          <p:nvPr/>
        </p:nvSpPr>
        <p:spPr bwMode="auto">
          <a:xfrm>
            <a:off x="1619250" y="3833813"/>
            <a:ext cx="2468563" cy="522287"/>
          </a:xfrm>
          <a:prstGeom prst="rect">
            <a:avLst/>
          </a:prstGeom>
          <a:noFill/>
          <a:ln w="9525">
            <a:noFill/>
            <a:miter lim="800000"/>
            <a:headEnd/>
            <a:tailEnd/>
          </a:ln>
        </p:spPr>
        <p:txBody>
          <a:bodyPr wrap="none" lIns="91404" tIns="45702" rIns="91404" bIns="45702" anchor="ctr">
            <a:spAutoFit/>
          </a:bodyPr>
          <a:lstStyle/>
          <a:p>
            <a:pPr indent="300038"/>
            <a:r>
              <a:rPr lang="en-US" altLang="zh-TW" sz="2000" b="1">
                <a:latin typeface="文鼎中楷" pitchFamily="49" charset="-120"/>
                <a:ea typeface="文鼎中楷" pitchFamily="49" charset="-120"/>
              </a:rPr>
              <a:t> → </a:t>
            </a:r>
            <a:r>
              <a:rPr lang="zh-TW" altLang="en-US" sz="2800" b="1">
                <a:latin typeface="文鼎中楷" pitchFamily="49" charset="-120"/>
                <a:ea typeface="文鼎中楷" pitchFamily="49" charset="-120"/>
              </a:rPr>
              <a:t>資訊網路</a:t>
            </a:r>
          </a:p>
        </p:txBody>
      </p:sp>
      <p:sp>
        <p:nvSpPr>
          <p:cNvPr id="108552" name="Rectangle 45"/>
          <p:cNvSpPr>
            <a:spLocks noChangeArrowheads="1"/>
          </p:cNvSpPr>
          <p:nvPr/>
        </p:nvSpPr>
        <p:spPr bwMode="auto">
          <a:xfrm>
            <a:off x="2308225" y="4697413"/>
            <a:ext cx="1749425" cy="522287"/>
          </a:xfrm>
          <a:prstGeom prst="rect">
            <a:avLst/>
          </a:prstGeom>
          <a:noFill/>
          <a:ln w="9525">
            <a:noFill/>
            <a:miter lim="800000"/>
            <a:headEnd/>
            <a:tailEnd/>
          </a:ln>
        </p:spPr>
        <p:txBody>
          <a:bodyPr wrap="none" lIns="91404" tIns="45702" rIns="91404" bIns="45702" anchor="ctr">
            <a:spAutoFit/>
          </a:bodyPr>
          <a:lstStyle/>
          <a:p>
            <a:r>
              <a:rPr lang="en-US" altLang="zh-TW" sz="2000">
                <a:latin typeface="文鼎中楷" pitchFamily="49" charset="-120"/>
                <a:ea typeface="文鼎中楷" pitchFamily="49" charset="-120"/>
                <a:cs typeface="Times New Roman" pitchFamily="18" charset="0"/>
              </a:rPr>
              <a:t> </a:t>
            </a:r>
            <a:r>
              <a:rPr lang="zh-TW" altLang="en-US" sz="2800" b="1">
                <a:latin typeface="文鼎中楷" pitchFamily="49" charset="-120"/>
                <a:ea typeface="文鼎中楷" pitchFamily="49" charset="-120"/>
                <a:cs typeface="Times New Roman" pitchFamily="18" charset="0"/>
              </a:rPr>
              <a:t>控制網路</a:t>
            </a:r>
          </a:p>
        </p:txBody>
      </p:sp>
      <p:sp>
        <p:nvSpPr>
          <p:cNvPr id="108553" name="Rectangle 46"/>
          <p:cNvSpPr>
            <a:spLocks noChangeArrowheads="1"/>
          </p:cNvSpPr>
          <p:nvPr/>
        </p:nvSpPr>
        <p:spPr bwMode="auto">
          <a:xfrm>
            <a:off x="0" y="3800475"/>
            <a:ext cx="184150" cy="460375"/>
          </a:xfrm>
          <a:prstGeom prst="rect">
            <a:avLst/>
          </a:prstGeom>
          <a:noFill/>
          <a:ln w="9525">
            <a:noFill/>
            <a:miter lim="800000"/>
            <a:headEnd/>
            <a:tailEnd/>
          </a:ln>
        </p:spPr>
        <p:txBody>
          <a:bodyPr wrap="none" lIns="91404" tIns="45702" rIns="91404" bIns="45702" anchor="ctr">
            <a:spAutoFit/>
          </a:bodyPr>
          <a:lstStyle/>
          <a:p>
            <a:endParaRPr lang="zh-TW" altLang="zh-TW" sz="2400">
              <a:latin typeface="Times New Roman" pitchFamily="18" charset="0"/>
            </a:endParaRPr>
          </a:p>
        </p:txBody>
      </p:sp>
      <p:sp>
        <p:nvSpPr>
          <p:cNvPr id="490543" name="Text Box 47"/>
          <p:cNvSpPr txBox="1">
            <a:spLocks noChangeArrowheads="1"/>
          </p:cNvSpPr>
          <p:nvPr/>
        </p:nvSpPr>
        <p:spPr bwMode="auto">
          <a:xfrm>
            <a:off x="323850" y="817563"/>
            <a:ext cx="3960813" cy="523875"/>
          </a:xfrm>
          <a:prstGeom prst="rect">
            <a:avLst/>
          </a:prstGeom>
          <a:noFill/>
          <a:ln w="9525">
            <a:solidFill>
              <a:schemeClr val="tx2"/>
            </a:solidFill>
            <a:miter lim="800000"/>
            <a:headEnd/>
            <a:tailEnd/>
          </a:ln>
          <a:effectLst/>
        </p:spPr>
        <p:txBody>
          <a:bodyPr lIns="91404" tIns="45702" rIns="91404" bIns="45702">
            <a:spAutoFit/>
          </a:bodyPr>
          <a:lstStyle/>
          <a:p>
            <a:pPr>
              <a:spcBef>
                <a:spcPct val="50000"/>
              </a:spcBef>
              <a:defRPr/>
            </a:pPr>
            <a:r>
              <a:rPr lang="zh-TW" altLang="en-US" sz="2800" b="1" u="sng" dirty="0">
                <a:effectLst>
                  <a:outerShdw blurRad="38100" dist="38100" dir="2700000" algn="tl">
                    <a:srgbClr val="C0C0C0"/>
                  </a:outerShdw>
                </a:effectLst>
                <a:latin typeface="標楷體" pitchFamily="65" charset="-120"/>
                <a:ea typeface="標楷體" pitchFamily="65" charset="-120"/>
              </a:rPr>
              <a:t>如何從事安全衛生管理</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副標題 2"/>
          <p:cNvSpPr>
            <a:spLocks noGrp="1"/>
          </p:cNvSpPr>
          <p:nvPr>
            <p:ph type="subTitle" idx="1"/>
          </p:nvPr>
        </p:nvSpPr>
        <p:spPr>
          <a:xfrm>
            <a:off x="1189038" y="3357563"/>
            <a:ext cx="6696075" cy="2663825"/>
          </a:xfrm>
          <a:ln>
            <a:solidFill>
              <a:schemeClr val="bg1"/>
            </a:solidFill>
          </a:ln>
        </p:spPr>
        <p:txBody>
          <a:bodyPr/>
          <a:lstStyle/>
          <a:p>
            <a:r>
              <a:rPr lang="zh-TW" altLang="en-US" sz="4400" dirty="0" smtClean="0">
                <a:solidFill>
                  <a:schemeClr val="tx1"/>
                </a:solidFill>
              </a:rPr>
              <a:t>銀行業</a:t>
            </a:r>
            <a:r>
              <a:rPr lang="zh-TW" altLang="en-US" sz="4400" dirty="0" smtClean="0">
                <a:solidFill>
                  <a:schemeClr val="tx1"/>
                </a:solidFill>
                <a:ea typeface="文鼎粗楷" pitchFamily="49" charset="-120"/>
              </a:rPr>
              <a:t>職業安全衛生管理</a:t>
            </a:r>
            <a:endParaRPr lang="en-US" altLang="zh-TW" sz="4400" dirty="0" smtClean="0">
              <a:solidFill>
                <a:schemeClr val="tx1"/>
              </a:solidFill>
            </a:endParaRPr>
          </a:p>
          <a:p>
            <a:r>
              <a:rPr lang="zh-TW" altLang="en-US" sz="4400" dirty="0" smtClean="0">
                <a:solidFill>
                  <a:schemeClr val="tx1"/>
                </a:solidFill>
              </a:rPr>
              <a:t>實務經驗分享</a:t>
            </a:r>
            <a:endParaRPr lang="en-US" altLang="zh-TW" sz="4400" dirty="0" smtClean="0">
              <a:solidFill>
                <a:schemeClr val="tx1"/>
              </a:solidFill>
            </a:endParaRPr>
          </a:p>
          <a:p>
            <a:r>
              <a:rPr lang="zh-TW" altLang="en-US" sz="4400" dirty="0" smtClean="0">
                <a:solidFill>
                  <a:schemeClr val="tx1"/>
                </a:solidFill>
              </a:rPr>
              <a:t>（課程中實例解說）</a:t>
            </a:r>
          </a:p>
          <a:p>
            <a:pPr algn="l"/>
            <a:endParaRPr lang="zh-TW" altLang="en-US" sz="4400" dirty="0" smtClean="0">
              <a:solidFill>
                <a:schemeClr val="tx1"/>
              </a:solidFill>
            </a:endParaRPr>
          </a:p>
        </p:txBody>
      </p:sp>
      <p:sp>
        <p:nvSpPr>
          <p:cNvPr id="109571" name="標題 1"/>
          <p:cNvSpPr>
            <a:spLocks noGrp="1"/>
          </p:cNvSpPr>
          <p:nvPr>
            <p:ph type="ctrTitle"/>
          </p:nvPr>
        </p:nvSpPr>
        <p:spPr>
          <a:xfrm>
            <a:off x="206375" y="1506538"/>
            <a:ext cx="8686800" cy="1470025"/>
          </a:xfrm>
        </p:spPr>
        <p:txBody>
          <a:bodyPr/>
          <a:lstStyle/>
          <a:p>
            <a:r>
              <a:rPr lang="zh-TW" altLang="en-US" sz="4800" dirty="0" smtClean="0">
                <a:solidFill>
                  <a:schemeClr val="bg1"/>
                </a:solidFill>
                <a:ea typeface="文鼎粗楷" pitchFamily="49" charset="-120"/>
              </a:rPr>
              <a:t>企業經營風險與職業安全衛生</a:t>
            </a:r>
            <a:endParaRPr lang="zh-TW" altLang="zh-TW" sz="4800" dirty="0" smtClean="0">
              <a:solidFill>
                <a:schemeClr val="bg1"/>
              </a:solidFill>
            </a:endParaRPr>
          </a:p>
        </p:txBody>
      </p:sp>
      <p:sp>
        <p:nvSpPr>
          <p:cNvPr id="109574" name="投影片編號版面配置區 7"/>
          <p:cNvSpPr>
            <a:spLocks noGrp="1"/>
          </p:cNvSpPr>
          <p:nvPr>
            <p:ph type="sldNum" sz="quarter" idx="10"/>
          </p:nvPr>
        </p:nvSpPr>
        <p:spPr bwMode="auto">
          <a:noFill/>
          <a:ln>
            <a:round/>
            <a:headEnd/>
            <a:tailEnd/>
          </a:ln>
        </p:spPr>
        <p:txBody>
          <a:bodyPr vert="horz" wrap="square" numCol="1" anchor="t" anchorCtr="0" compatLnSpc="1">
            <a:prstTxWarp prst="textNoShape">
              <a:avLst/>
            </a:prstTxWarp>
          </a:bodyPr>
          <a:lstStyle/>
          <a:p>
            <a:fld id="{AAC4B07D-5199-4C5F-B51B-504BE67F6ECB}" type="slidenum">
              <a:rPr lang="en-US" altLang="zh-TW" smtClean="0"/>
              <a:pPr/>
              <a:t>36</a:t>
            </a:fld>
            <a:endParaRPr lang="en-US" altLang="zh-TW"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文鼎粗楷" pitchFamily="49" charset="-120"/>
              </a:rPr>
              <a:t>企業經營風險與職業安全衛生</a:t>
            </a:r>
            <a:endParaRPr lang="zh-TW" altLang="en-US" dirty="0"/>
          </a:p>
        </p:txBody>
      </p:sp>
      <p:sp>
        <p:nvSpPr>
          <p:cNvPr id="3" name="內容版面配置區 2"/>
          <p:cNvSpPr>
            <a:spLocks noGrp="1"/>
          </p:cNvSpPr>
          <p:nvPr>
            <p:ph sz="quarter" idx="1"/>
          </p:nvPr>
        </p:nvSpPr>
        <p:spPr/>
        <p:txBody>
          <a:bodyPr>
            <a:normAutofit fontScale="92500" lnSpcReduction="10000"/>
          </a:bodyPr>
          <a:lstStyle/>
          <a:p>
            <a:pPr marL="358775" indent="-358775" eaLnBrk="0" hangingPunct="0"/>
            <a:r>
              <a:rPr lang="zh-TW" altLang="en-US" sz="2800" u="sng" dirty="0" smtClean="0"/>
              <a:t>職安管理人員、管理組織法制化</a:t>
            </a:r>
            <a:endParaRPr lang="en-US" altLang="zh-TW" sz="2800" u="sng" dirty="0" smtClean="0"/>
          </a:p>
          <a:p>
            <a:pPr marL="358775" indent="-358775" eaLnBrk="0" hangingPunct="0"/>
            <a:r>
              <a:rPr lang="zh-TW" altLang="en-US" sz="2800" u="sng" dirty="0" smtClean="0"/>
              <a:t>事業經營風險評估</a:t>
            </a:r>
          </a:p>
          <a:p>
            <a:pPr marL="358775" indent="-358775" eaLnBrk="0" hangingPunct="0"/>
            <a:r>
              <a:rPr lang="zh-TW" altLang="en-US" sz="2800" dirty="0" smtClean="0">
                <a:cs typeface="Times New Roman" pitchFamily="18" charset="0"/>
              </a:rPr>
              <a:t>年度職業安全衛生管理工作計劃</a:t>
            </a:r>
            <a:endParaRPr lang="en-US" altLang="zh-TW" sz="2800" dirty="0" smtClean="0">
              <a:cs typeface="Times New Roman" pitchFamily="18" charset="0"/>
            </a:endParaRPr>
          </a:p>
          <a:p>
            <a:pPr marL="358775" indent="-358775" eaLnBrk="0" hangingPunct="0"/>
            <a:r>
              <a:rPr lang="zh-TW" altLang="en-US" sz="2800" dirty="0" smtClean="0"/>
              <a:t>職業安全生管理系統</a:t>
            </a:r>
            <a:r>
              <a:rPr lang="en-US" altLang="zh-TW" sz="2800" dirty="0" smtClean="0"/>
              <a:t>TOSHMS</a:t>
            </a:r>
          </a:p>
          <a:p>
            <a:pPr marL="358775" indent="-358775" eaLnBrk="0" hangingPunct="0"/>
            <a:r>
              <a:rPr lang="zh-TW" altLang="en-US" sz="2800" dirty="0" smtClean="0"/>
              <a:t>職業安全衛生管理規章、計畫</a:t>
            </a:r>
            <a:endParaRPr lang="en-US" altLang="zh-TW" sz="2800" dirty="0" smtClean="0"/>
          </a:p>
          <a:p>
            <a:pPr marL="358775" indent="-358775" eaLnBrk="0" hangingPunct="0"/>
            <a:r>
              <a:rPr lang="zh-TW" altLang="en-US" sz="2800" dirty="0" smtClean="0"/>
              <a:t>工作者職前及在職訓練實施</a:t>
            </a:r>
          </a:p>
          <a:p>
            <a:pPr marL="358775" indent="-358775" eaLnBrk="0" hangingPunct="0"/>
            <a:r>
              <a:rPr lang="zh-TW" altLang="en-US" sz="2800" u="sng" dirty="0" smtClean="0">
                <a:effectLst>
                  <a:outerShdw blurRad="38100" dist="38100" dir="2700000" algn="tl">
                    <a:srgbClr val="C0C0C0"/>
                  </a:outerShdw>
                </a:effectLst>
              </a:rPr>
              <a:t>健康管理及健康促進</a:t>
            </a:r>
            <a:endParaRPr lang="en-US" altLang="zh-TW" sz="2800" u="sng" dirty="0" smtClean="0">
              <a:effectLst>
                <a:outerShdw blurRad="38100" dist="38100" dir="2700000" algn="tl">
                  <a:srgbClr val="C0C0C0"/>
                </a:outerShdw>
              </a:effectLst>
            </a:endParaRPr>
          </a:p>
          <a:p>
            <a:pPr marL="358775" indent="-358775" eaLnBrk="0" hangingPunct="0"/>
            <a:r>
              <a:rPr lang="zh-TW" altLang="en-US" sz="2800" dirty="0" smtClean="0"/>
              <a:t>緊急應變演練實施</a:t>
            </a:r>
            <a:endParaRPr lang="en-US" altLang="zh-TW" sz="2800" u="sng" dirty="0" smtClean="0">
              <a:effectLst>
                <a:outerShdw blurRad="38100" dist="38100" dir="2700000" algn="tl">
                  <a:srgbClr val="C0C0C0"/>
                </a:outerShdw>
              </a:effectLst>
            </a:endParaRPr>
          </a:p>
          <a:p>
            <a:pPr marL="358775" indent="-358775" eaLnBrk="0" hangingPunct="0"/>
            <a:r>
              <a:rPr lang="zh-TW" altLang="en-US" sz="2800" u="sng" dirty="0" smtClean="0"/>
              <a:t>承攬共同作業管理</a:t>
            </a:r>
            <a:endParaRPr lang="en-US" altLang="zh-TW" sz="2800" u="sng" dirty="0" smtClean="0"/>
          </a:p>
          <a:p>
            <a:pPr marL="358775" indent="-358775" eaLnBrk="0" hangingPunct="0"/>
            <a:r>
              <a:rPr lang="zh-TW" altLang="en-US" sz="2800" u="sng" dirty="0" smtClean="0">
                <a:effectLst>
                  <a:outerShdw blurRad="38100" dist="38100" dir="2700000" algn="tl">
                    <a:srgbClr val="C0C0C0"/>
                  </a:outerShdw>
                </a:effectLst>
              </a:rPr>
              <a:t>緊急傷病處理流程</a:t>
            </a:r>
            <a:endParaRPr lang="zh-TW" altLang="en-US" sz="2800" dirty="0" smtClean="0">
              <a:effectLst>
                <a:outerShdw blurRad="38100" dist="38100" dir="2700000" algn="tl">
                  <a:srgbClr val="C0C0C0"/>
                </a:outerShdw>
              </a:effectLst>
            </a:endParaRPr>
          </a:p>
          <a:p>
            <a:pPr eaLnBrk="0" hangingPunct="0">
              <a:buNone/>
            </a:pPr>
            <a:endParaRPr lang="zh-TW" altLang="en-US" sz="2800" dirty="0" smtClean="0"/>
          </a:p>
          <a:p>
            <a:pPr eaLnBrk="0" hangingPunct="0">
              <a:buNone/>
            </a:pPr>
            <a:endParaRPr lang="zh-TW" altLang="en-US" sz="2800" dirty="0" smtClean="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投影片編號版面配置區 3"/>
          <p:cNvSpPr>
            <a:spLocks noGrp="1"/>
          </p:cNvSpPr>
          <p:nvPr>
            <p:ph type="sldNum" sz="quarter" idx="12"/>
          </p:nvPr>
        </p:nvSpPr>
        <p:spPr bwMode="auto">
          <a:xfrm>
            <a:off x="8243888" y="6400800"/>
            <a:ext cx="900112" cy="457200"/>
          </a:xfrm>
          <a:noFill/>
          <a:ln>
            <a:miter lim="800000"/>
            <a:headEnd/>
            <a:tailEnd/>
          </a:ln>
        </p:spPr>
        <p:txBody>
          <a:bodyPr vert="horz" wrap="square" lIns="91364" tIns="45684" rIns="91364" bIns="45684" numCol="1" anchor="t" anchorCtr="0" compatLnSpc="1">
            <a:prstTxWarp prst="textNoShape">
              <a:avLst/>
            </a:prstTxWarp>
          </a:bodyPr>
          <a:lstStyle/>
          <a:p>
            <a:fld id="{2FB4A86B-46A2-40ED-8A32-DD7A725D8644}" type="slidenum">
              <a:rPr lang="en-US" altLang="zh-TW" smtClean="0"/>
              <a:pPr/>
              <a:t>38</a:t>
            </a:fld>
            <a:endParaRPr lang="en-US" altLang="zh-TW" smtClean="0"/>
          </a:p>
        </p:txBody>
      </p:sp>
      <p:sp>
        <p:nvSpPr>
          <p:cNvPr id="110595" name="Text Box 2"/>
          <p:cNvSpPr txBox="1">
            <a:spLocks noChangeArrowheads="1"/>
          </p:cNvSpPr>
          <p:nvPr/>
        </p:nvSpPr>
        <p:spPr bwMode="auto">
          <a:xfrm>
            <a:off x="1116013" y="423863"/>
            <a:ext cx="6840537" cy="701675"/>
          </a:xfrm>
          <a:prstGeom prst="rect">
            <a:avLst/>
          </a:prstGeom>
          <a:noFill/>
          <a:ln w="28575">
            <a:noFill/>
            <a:miter lim="800000"/>
            <a:headEnd/>
            <a:tailEnd/>
          </a:ln>
        </p:spPr>
        <p:txBody>
          <a:bodyPr lIns="91364" tIns="45684" rIns="91364" bIns="45684">
            <a:spAutoFit/>
          </a:bodyPr>
          <a:lstStyle/>
          <a:p>
            <a:pPr algn="ctr">
              <a:spcBef>
                <a:spcPct val="50000"/>
              </a:spcBef>
            </a:pPr>
            <a:r>
              <a:rPr lang="zh-TW" altLang="en-US" sz="4000" b="1" u="sng" dirty="0">
                <a:latin typeface="標楷體" pitchFamily="65" charset="-120"/>
                <a:ea typeface="標楷體" pitchFamily="65" charset="-120"/>
              </a:rPr>
              <a:t>企業經營風險與職業安全衛生</a:t>
            </a:r>
          </a:p>
        </p:txBody>
      </p:sp>
      <p:sp>
        <p:nvSpPr>
          <p:cNvPr id="495619" name="Line 3"/>
          <p:cNvSpPr>
            <a:spLocks noChangeShapeType="1"/>
          </p:cNvSpPr>
          <p:nvPr/>
        </p:nvSpPr>
        <p:spPr bwMode="auto">
          <a:xfrm>
            <a:off x="2627313" y="5661025"/>
            <a:ext cx="3673475" cy="0"/>
          </a:xfrm>
          <a:prstGeom prst="line">
            <a:avLst/>
          </a:prstGeom>
          <a:noFill/>
          <a:ln w="76200">
            <a:solidFill>
              <a:schemeClr val="folHlink"/>
            </a:solidFill>
            <a:round/>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20" name="AutoShape 4"/>
          <p:cNvSpPr>
            <a:spLocks noChangeArrowheads="1"/>
          </p:cNvSpPr>
          <p:nvPr/>
        </p:nvSpPr>
        <p:spPr bwMode="auto">
          <a:xfrm>
            <a:off x="539750" y="1268413"/>
            <a:ext cx="2519363" cy="1223962"/>
          </a:xfrm>
          <a:prstGeom prst="roundRect">
            <a:avLst>
              <a:gd name="adj" fmla="val 16667"/>
            </a:avLst>
          </a:prstGeom>
          <a:gradFill rotWithShape="1">
            <a:gsLst>
              <a:gs pos="0">
                <a:srgbClr val="99CCFF"/>
              </a:gs>
              <a:gs pos="50000">
                <a:schemeClr val="bg1"/>
              </a:gs>
              <a:gs pos="100000">
                <a:srgbClr val="99CC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latin typeface="標楷體" pitchFamily="65" charset="-120"/>
                <a:ea typeface="標楷體" pitchFamily="65" charset="-120"/>
              </a:rPr>
              <a:t>職業安全衛生</a:t>
            </a:r>
            <a:endParaRPr lang="en-US" altLang="zh-TW" sz="2900" b="1" dirty="0">
              <a:solidFill>
                <a:srgbClr val="000000"/>
              </a:solidFill>
              <a:latin typeface="標楷體" pitchFamily="65" charset="-120"/>
              <a:ea typeface="標楷體" pitchFamily="65" charset="-120"/>
            </a:endParaRPr>
          </a:p>
          <a:p>
            <a:pPr algn="ctr">
              <a:defRPr/>
            </a:pPr>
            <a:r>
              <a:rPr lang="zh-TW" altLang="en-US" sz="2900" b="1" dirty="0">
                <a:solidFill>
                  <a:srgbClr val="000000"/>
                </a:solidFill>
                <a:latin typeface="標楷體" pitchFamily="65" charset="-120"/>
                <a:ea typeface="標楷體" pitchFamily="65" charset="-120"/>
              </a:rPr>
              <a:t>法規</a:t>
            </a:r>
          </a:p>
        </p:txBody>
      </p:sp>
      <p:sp>
        <p:nvSpPr>
          <p:cNvPr id="495621" name="AutoShape 5"/>
          <p:cNvSpPr>
            <a:spLocks noChangeArrowheads="1"/>
          </p:cNvSpPr>
          <p:nvPr/>
        </p:nvSpPr>
        <p:spPr bwMode="auto">
          <a:xfrm>
            <a:off x="3419475" y="1270000"/>
            <a:ext cx="2447925" cy="1150938"/>
          </a:xfrm>
          <a:prstGeom prst="roundRect">
            <a:avLst>
              <a:gd name="adj" fmla="val 16667"/>
            </a:avLst>
          </a:prstGeom>
          <a:gradFill rotWithShape="1">
            <a:gsLst>
              <a:gs pos="0">
                <a:srgbClr val="99CCFF"/>
              </a:gs>
              <a:gs pos="50000">
                <a:schemeClr val="bg1"/>
              </a:gs>
              <a:gs pos="100000">
                <a:srgbClr val="99CC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latin typeface="標楷體" pitchFamily="65" charset="-120"/>
                <a:ea typeface="標楷體" pitchFamily="65" charset="-120"/>
              </a:rPr>
              <a:t>雇       主</a:t>
            </a:r>
          </a:p>
        </p:txBody>
      </p:sp>
      <p:sp>
        <p:nvSpPr>
          <p:cNvPr id="495622" name="AutoShape 6"/>
          <p:cNvSpPr>
            <a:spLocks noChangeArrowheads="1"/>
          </p:cNvSpPr>
          <p:nvPr/>
        </p:nvSpPr>
        <p:spPr bwMode="auto">
          <a:xfrm>
            <a:off x="6516688" y="1270000"/>
            <a:ext cx="2232025" cy="1079500"/>
          </a:xfrm>
          <a:prstGeom prst="roundRect">
            <a:avLst>
              <a:gd name="adj" fmla="val 16667"/>
            </a:avLst>
          </a:prstGeom>
          <a:gradFill rotWithShape="1">
            <a:gsLst>
              <a:gs pos="0">
                <a:srgbClr val="99CCFF"/>
              </a:gs>
              <a:gs pos="50000">
                <a:schemeClr val="bg1"/>
              </a:gs>
              <a:gs pos="100000">
                <a:srgbClr val="99CC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latin typeface="標楷體" pitchFamily="65" charset="-120"/>
                <a:ea typeface="標楷體" pitchFamily="65" charset="-120"/>
              </a:rPr>
              <a:t>道德與倫理</a:t>
            </a:r>
          </a:p>
        </p:txBody>
      </p:sp>
      <p:sp>
        <p:nvSpPr>
          <p:cNvPr id="495623" name="AutoShape 7"/>
          <p:cNvSpPr>
            <a:spLocks noChangeArrowheads="1"/>
          </p:cNvSpPr>
          <p:nvPr/>
        </p:nvSpPr>
        <p:spPr bwMode="auto">
          <a:xfrm>
            <a:off x="395288" y="2998788"/>
            <a:ext cx="2592387" cy="1222375"/>
          </a:xfrm>
          <a:prstGeom prst="roundRect">
            <a:avLst>
              <a:gd name="adj" fmla="val 16667"/>
            </a:avLst>
          </a:prstGeom>
          <a:gradFill rotWithShape="1">
            <a:gsLst>
              <a:gs pos="0">
                <a:schemeClr val="hlink"/>
              </a:gs>
              <a:gs pos="50000">
                <a:schemeClr val="bg1"/>
              </a:gs>
              <a:gs pos="100000">
                <a:schemeClr val="hlink"/>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effectLst>
                  <a:outerShdw blurRad="38100" dist="38100" dir="2700000" algn="tl">
                    <a:srgbClr val="FFFFFF"/>
                  </a:outerShdw>
                </a:effectLst>
                <a:latin typeface="標楷體" pitchFamily="65" charset="-120"/>
                <a:ea typeface="標楷體" pitchFamily="65" charset="-120"/>
              </a:rPr>
              <a:t>職安法令</a:t>
            </a:r>
            <a:endParaRPr lang="en-US" altLang="zh-TW" sz="2900" b="1" dirty="0">
              <a:solidFill>
                <a:srgbClr val="000000"/>
              </a:solidFill>
              <a:effectLst>
                <a:outerShdw blurRad="38100" dist="38100" dir="2700000" algn="tl">
                  <a:srgbClr val="FFFFFF"/>
                </a:outerShdw>
              </a:effectLst>
              <a:latin typeface="標楷體" pitchFamily="65" charset="-120"/>
              <a:ea typeface="標楷體" pitchFamily="65" charset="-120"/>
            </a:endParaRPr>
          </a:p>
          <a:p>
            <a:pPr algn="ctr">
              <a:defRPr/>
            </a:pPr>
            <a:r>
              <a:rPr lang="zh-TW" altLang="en-US" sz="2900" b="1" dirty="0">
                <a:solidFill>
                  <a:srgbClr val="000000"/>
                </a:solidFill>
                <a:effectLst>
                  <a:outerShdw blurRad="38100" dist="38100" dir="2700000" algn="tl">
                    <a:srgbClr val="FFFFFF"/>
                  </a:outerShdw>
                </a:effectLst>
                <a:latin typeface="標楷體" pitchFamily="65" charset="-120"/>
                <a:ea typeface="標楷體" pitchFamily="65" charset="-120"/>
              </a:rPr>
              <a:t>基準</a:t>
            </a:r>
          </a:p>
        </p:txBody>
      </p:sp>
      <p:sp>
        <p:nvSpPr>
          <p:cNvPr id="495624" name="AutoShape 8"/>
          <p:cNvSpPr>
            <a:spLocks noChangeArrowheads="1"/>
          </p:cNvSpPr>
          <p:nvPr/>
        </p:nvSpPr>
        <p:spPr bwMode="auto">
          <a:xfrm>
            <a:off x="6445250" y="2995613"/>
            <a:ext cx="2303463" cy="1225550"/>
          </a:xfrm>
          <a:prstGeom prst="roundRect">
            <a:avLst>
              <a:gd name="adj" fmla="val 16667"/>
            </a:avLst>
          </a:prstGeom>
          <a:gradFill rotWithShape="1">
            <a:gsLst>
              <a:gs pos="0">
                <a:schemeClr val="hlink"/>
              </a:gs>
              <a:gs pos="50000">
                <a:schemeClr val="bg1"/>
              </a:gs>
              <a:gs pos="100000">
                <a:schemeClr val="hlink"/>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lnSpc>
                <a:spcPct val="50000"/>
              </a:lnSpc>
              <a:spcBef>
                <a:spcPct val="50000"/>
              </a:spcBef>
              <a:defRPr/>
            </a:pPr>
            <a:r>
              <a:rPr lang="zh-TW" altLang="en-US" sz="2900" b="1" dirty="0">
                <a:solidFill>
                  <a:srgbClr val="000000"/>
                </a:solidFill>
                <a:latin typeface="標楷體" pitchFamily="65" charset="-120"/>
                <a:ea typeface="標楷體" pitchFamily="65" charset="-120"/>
              </a:rPr>
              <a:t>職安管理</a:t>
            </a:r>
          </a:p>
        </p:txBody>
      </p:sp>
      <p:sp>
        <p:nvSpPr>
          <p:cNvPr id="495625" name="AutoShape 9"/>
          <p:cNvSpPr>
            <a:spLocks noChangeArrowheads="1"/>
          </p:cNvSpPr>
          <p:nvPr/>
        </p:nvSpPr>
        <p:spPr bwMode="auto">
          <a:xfrm>
            <a:off x="3311525" y="2851150"/>
            <a:ext cx="2555875" cy="1441450"/>
          </a:xfrm>
          <a:prstGeom prst="roundRect">
            <a:avLst>
              <a:gd name="adj" fmla="val 16667"/>
            </a:avLst>
          </a:prstGeom>
          <a:gradFill rotWithShape="1">
            <a:gsLst>
              <a:gs pos="0">
                <a:schemeClr val="accent2">
                  <a:alpha val="50000"/>
                </a:schemeClr>
              </a:gs>
              <a:gs pos="50000">
                <a:srgbClr val="5E0000">
                  <a:alpha val="0"/>
                </a:srgbClr>
              </a:gs>
              <a:gs pos="100000">
                <a:schemeClr val="accent2">
                  <a:alpha val="50000"/>
                </a:schemeClr>
              </a:gs>
            </a:gsLst>
            <a:lin ang="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chemeClr val="accent2"/>
                </a:solidFill>
                <a:latin typeface="標楷體" pitchFamily="65" charset="-120"/>
                <a:ea typeface="標楷體" pitchFamily="65" charset="-120"/>
              </a:rPr>
              <a:t>職安</a:t>
            </a:r>
            <a:endParaRPr lang="en-US" altLang="zh-TW" sz="2900" b="1" dirty="0">
              <a:solidFill>
                <a:schemeClr val="accent2"/>
              </a:solidFill>
              <a:latin typeface="標楷體" pitchFamily="65" charset="-120"/>
              <a:ea typeface="標楷體" pitchFamily="65" charset="-120"/>
            </a:endParaRPr>
          </a:p>
          <a:p>
            <a:pPr algn="ctr">
              <a:defRPr/>
            </a:pPr>
            <a:r>
              <a:rPr lang="zh-TW" altLang="en-US" sz="2900" b="1" dirty="0">
                <a:solidFill>
                  <a:schemeClr val="accent2"/>
                </a:solidFill>
                <a:latin typeface="標楷體" pitchFamily="65" charset="-120"/>
                <a:ea typeface="標楷體" pitchFamily="65" charset="-120"/>
              </a:rPr>
              <a:t>管理人員</a:t>
            </a:r>
          </a:p>
        </p:txBody>
      </p:sp>
      <p:sp>
        <p:nvSpPr>
          <p:cNvPr id="495626" name="AutoShape 10"/>
          <p:cNvSpPr>
            <a:spLocks noChangeArrowheads="1"/>
          </p:cNvSpPr>
          <p:nvPr/>
        </p:nvSpPr>
        <p:spPr bwMode="auto">
          <a:xfrm>
            <a:off x="395288" y="4759325"/>
            <a:ext cx="2376487" cy="1512888"/>
          </a:xfrm>
          <a:prstGeom prst="roundRect">
            <a:avLst>
              <a:gd name="adj" fmla="val 16667"/>
            </a:avLst>
          </a:prstGeom>
          <a:gradFill rotWithShape="1">
            <a:gsLst>
              <a:gs pos="0">
                <a:srgbClr val="0066FF"/>
              </a:gs>
              <a:gs pos="50000">
                <a:schemeClr val="bg1">
                  <a:alpha val="89999"/>
                </a:schemeClr>
              </a:gs>
              <a:gs pos="100000">
                <a:srgbClr val="0066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effectLst>
                  <a:outerShdw blurRad="38100" dist="38100" dir="2700000" algn="tl">
                    <a:srgbClr val="FFFFFF"/>
                  </a:outerShdw>
                </a:effectLst>
                <a:latin typeface="標楷體" pitchFamily="65" charset="-120"/>
                <a:ea typeface="標楷體" pitchFamily="65" charset="-120"/>
              </a:rPr>
              <a:t>立法的目的</a:t>
            </a:r>
          </a:p>
        </p:txBody>
      </p:sp>
      <p:sp>
        <p:nvSpPr>
          <p:cNvPr id="495627" name="AutoShape 11"/>
          <p:cNvSpPr>
            <a:spLocks noChangeArrowheads="1"/>
          </p:cNvSpPr>
          <p:nvPr/>
        </p:nvSpPr>
        <p:spPr bwMode="auto">
          <a:xfrm>
            <a:off x="3132138" y="4797425"/>
            <a:ext cx="2879725" cy="863600"/>
          </a:xfrm>
          <a:prstGeom prst="roundRect">
            <a:avLst>
              <a:gd name="adj" fmla="val 16667"/>
            </a:avLst>
          </a:prstGeom>
          <a:gradFill rotWithShape="1">
            <a:gsLst>
              <a:gs pos="0">
                <a:srgbClr val="0066FF"/>
              </a:gs>
              <a:gs pos="50000">
                <a:schemeClr val="bg1">
                  <a:alpha val="89999"/>
                </a:schemeClr>
              </a:gs>
              <a:gs pos="100000">
                <a:srgbClr val="0066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400" b="1" dirty="0">
                <a:solidFill>
                  <a:srgbClr val="000000"/>
                </a:solidFill>
                <a:latin typeface="標楷體" pitchFamily="65" charset="-120"/>
                <a:ea typeface="標楷體" pitchFamily="65" charset="-120"/>
              </a:rPr>
              <a:t>防止職業災害</a:t>
            </a:r>
          </a:p>
          <a:p>
            <a:pPr algn="ctr">
              <a:defRPr/>
            </a:pPr>
            <a:r>
              <a:rPr lang="zh-TW" altLang="en-US" sz="2400" b="1" dirty="0">
                <a:solidFill>
                  <a:srgbClr val="000000"/>
                </a:solidFill>
                <a:latin typeface="標楷體" pitchFamily="65" charset="-120"/>
                <a:ea typeface="標楷體" pitchFamily="65" charset="-120"/>
              </a:rPr>
              <a:t>保障工作者安全與健康</a:t>
            </a:r>
          </a:p>
        </p:txBody>
      </p:sp>
      <p:sp>
        <p:nvSpPr>
          <p:cNvPr id="495628" name="AutoShape 12"/>
          <p:cNvSpPr>
            <a:spLocks noChangeArrowheads="1"/>
          </p:cNvSpPr>
          <p:nvPr/>
        </p:nvSpPr>
        <p:spPr bwMode="auto">
          <a:xfrm>
            <a:off x="3132138" y="5661025"/>
            <a:ext cx="2879725" cy="647700"/>
          </a:xfrm>
          <a:prstGeom prst="roundRect">
            <a:avLst>
              <a:gd name="adj" fmla="val 16667"/>
            </a:avLst>
          </a:prstGeom>
          <a:gradFill rotWithShape="1">
            <a:gsLst>
              <a:gs pos="0">
                <a:srgbClr val="0066FF"/>
              </a:gs>
              <a:gs pos="50000">
                <a:schemeClr val="bg1">
                  <a:alpha val="89999"/>
                </a:schemeClr>
              </a:gs>
              <a:gs pos="100000">
                <a:srgbClr val="0066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latin typeface="標楷體" pitchFamily="65" charset="-120"/>
                <a:ea typeface="標楷體" pitchFamily="65" charset="-120"/>
              </a:rPr>
              <a:t>工 作 者</a:t>
            </a:r>
          </a:p>
        </p:txBody>
      </p:sp>
      <p:sp>
        <p:nvSpPr>
          <p:cNvPr id="495629" name="AutoShape 13"/>
          <p:cNvSpPr>
            <a:spLocks noChangeArrowheads="1"/>
          </p:cNvSpPr>
          <p:nvPr/>
        </p:nvSpPr>
        <p:spPr bwMode="auto">
          <a:xfrm>
            <a:off x="6300788" y="4724400"/>
            <a:ext cx="2592387" cy="1657350"/>
          </a:xfrm>
          <a:prstGeom prst="roundRect">
            <a:avLst>
              <a:gd name="adj" fmla="val 16667"/>
            </a:avLst>
          </a:prstGeom>
          <a:gradFill rotWithShape="1">
            <a:gsLst>
              <a:gs pos="0">
                <a:srgbClr val="0066FF"/>
              </a:gs>
              <a:gs pos="50000">
                <a:schemeClr val="bg1">
                  <a:alpha val="89999"/>
                </a:schemeClr>
              </a:gs>
              <a:gs pos="100000">
                <a:srgbClr val="0066FF"/>
              </a:gs>
            </a:gsLst>
            <a:lin ang="5400000" scaled="1"/>
          </a:gradFill>
          <a:ln w="9525">
            <a:solidFill>
              <a:srgbClr val="99CCFF"/>
            </a:solidFill>
            <a:round/>
            <a:headEnd/>
            <a:tailEnd/>
          </a:ln>
          <a:effectLst>
            <a:outerShdw dist="35921" dir="2700000" algn="ctr" rotWithShape="0">
              <a:schemeClr val="bg2"/>
            </a:outerShdw>
          </a:effectLst>
        </p:spPr>
        <p:txBody>
          <a:bodyPr wrap="none" lIns="91364" tIns="45684" rIns="91364" bIns="45684" anchor="ctr"/>
          <a:lstStyle/>
          <a:p>
            <a:pPr algn="ctr">
              <a:defRPr/>
            </a:pPr>
            <a:r>
              <a:rPr lang="zh-TW" altLang="en-US" sz="2900" b="1" dirty="0">
                <a:solidFill>
                  <a:srgbClr val="000000"/>
                </a:solidFill>
                <a:latin typeface="標楷體" pitchFamily="65" charset="-120"/>
                <a:ea typeface="標楷體" pitchFamily="65" charset="-120"/>
              </a:rPr>
              <a:t>職災補償</a:t>
            </a:r>
          </a:p>
        </p:txBody>
      </p:sp>
      <p:sp>
        <p:nvSpPr>
          <p:cNvPr id="495630" name="AutoShape 14"/>
          <p:cNvSpPr>
            <a:spLocks noChangeArrowheads="1"/>
          </p:cNvSpPr>
          <p:nvPr/>
        </p:nvSpPr>
        <p:spPr bwMode="auto">
          <a:xfrm>
            <a:off x="3059113" y="1700213"/>
            <a:ext cx="360362" cy="431800"/>
          </a:xfrm>
          <a:prstGeom prst="homePlate">
            <a:avLst>
              <a:gd name="adj" fmla="val 25000"/>
            </a:avLst>
          </a:prstGeom>
          <a:gradFill rotWithShape="1">
            <a:gsLst>
              <a:gs pos="0">
                <a:srgbClr val="99CCFF"/>
              </a:gs>
              <a:gs pos="50000">
                <a:schemeClr val="bg1"/>
              </a:gs>
              <a:gs pos="100000">
                <a:srgbClr val="99CCFF"/>
              </a:gs>
            </a:gsLst>
            <a:lin ang="54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31" name="AutoShape 15"/>
          <p:cNvSpPr>
            <a:spLocks noChangeArrowheads="1"/>
          </p:cNvSpPr>
          <p:nvPr/>
        </p:nvSpPr>
        <p:spPr bwMode="auto">
          <a:xfrm>
            <a:off x="5867400" y="1628775"/>
            <a:ext cx="576263" cy="5048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99CCFF"/>
              </a:gs>
              <a:gs pos="50000">
                <a:schemeClr val="bg1"/>
              </a:gs>
              <a:gs pos="100000">
                <a:srgbClr val="99CCFF"/>
              </a:gs>
            </a:gsLst>
            <a:lin ang="54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32" name="AutoShape 16"/>
          <p:cNvSpPr>
            <a:spLocks noChangeArrowheads="1"/>
          </p:cNvSpPr>
          <p:nvPr/>
        </p:nvSpPr>
        <p:spPr bwMode="auto">
          <a:xfrm>
            <a:off x="3851275" y="2420938"/>
            <a:ext cx="433388" cy="360362"/>
          </a:xfrm>
          <a:prstGeom prst="downArrow">
            <a:avLst>
              <a:gd name="adj1" fmla="val 50000"/>
              <a:gd name="adj2" fmla="val 25000"/>
            </a:avLst>
          </a:prstGeom>
          <a:gradFill rotWithShape="1">
            <a:gsLst>
              <a:gs pos="0">
                <a:srgbClr val="99CCFF"/>
              </a:gs>
              <a:gs pos="50000">
                <a:schemeClr val="bg1"/>
              </a:gs>
              <a:gs pos="100000">
                <a:srgbClr val="99CCFF"/>
              </a:gs>
            </a:gsLst>
            <a:lin ang="54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33" name="AutoShape 17"/>
          <p:cNvSpPr>
            <a:spLocks noChangeArrowheads="1"/>
          </p:cNvSpPr>
          <p:nvPr/>
        </p:nvSpPr>
        <p:spPr bwMode="auto">
          <a:xfrm>
            <a:off x="4932363" y="2420938"/>
            <a:ext cx="431800" cy="431800"/>
          </a:xfrm>
          <a:prstGeom prst="upArrow">
            <a:avLst>
              <a:gd name="adj1" fmla="val 50000"/>
              <a:gd name="adj2" fmla="val 25000"/>
            </a:avLst>
          </a:prstGeom>
          <a:gradFill rotWithShape="1">
            <a:gsLst>
              <a:gs pos="0">
                <a:schemeClr val="accent2">
                  <a:gamma/>
                  <a:shade val="46275"/>
                  <a:invGamma/>
                  <a:alpha val="0"/>
                </a:schemeClr>
              </a:gs>
              <a:gs pos="50000">
                <a:schemeClr val="accent2"/>
              </a:gs>
              <a:gs pos="100000">
                <a:schemeClr val="accent2">
                  <a:gamma/>
                  <a:shade val="46275"/>
                  <a:invGamma/>
                  <a:alpha val="0"/>
                </a:schemeClr>
              </a:gs>
            </a:gsLst>
            <a:lin ang="27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34" name="AutoShape 18"/>
          <p:cNvSpPr>
            <a:spLocks noChangeArrowheads="1"/>
          </p:cNvSpPr>
          <p:nvPr/>
        </p:nvSpPr>
        <p:spPr bwMode="auto">
          <a:xfrm>
            <a:off x="2987675" y="3248025"/>
            <a:ext cx="431800" cy="685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hlink"/>
              </a:gs>
              <a:gs pos="50000">
                <a:schemeClr val="bg1"/>
              </a:gs>
              <a:gs pos="100000">
                <a:schemeClr val="hlink"/>
              </a:gs>
            </a:gsLst>
            <a:lin ang="54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35" name="AutoShape 19"/>
          <p:cNvSpPr>
            <a:spLocks noChangeArrowheads="1"/>
          </p:cNvSpPr>
          <p:nvPr/>
        </p:nvSpPr>
        <p:spPr bwMode="auto">
          <a:xfrm>
            <a:off x="5867400" y="3248025"/>
            <a:ext cx="504825" cy="612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hlink"/>
              </a:gs>
              <a:gs pos="50000">
                <a:schemeClr val="bg1"/>
              </a:gs>
              <a:gs pos="100000">
                <a:schemeClr val="hlink"/>
              </a:gs>
            </a:gsLst>
            <a:lin ang="54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495636" name="AutoShape 20"/>
          <p:cNvSpPr>
            <a:spLocks noChangeArrowheads="1"/>
          </p:cNvSpPr>
          <p:nvPr/>
        </p:nvSpPr>
        <p:spPr bwMode="auto">
          <a:xfrm rot="5400000">
            <a:off x="4356100" y="4148138"/>
            <a:ext cx="576263" cy="865187"/>
          </a:xfrm>
          <a:prstGeom prst="notchedRightArrow">
            <a:avLst>
              <a:gd name="adj1" fmla="val 50000"/>
              <a:gd name="adj2" fmla="val 25000"/>
            </a:avLst>
          </a:prstGeom>
          <a:gradFill rotWithShape="1">
            <a:gsLst>
              <a:gs pos="0">
                <a:schemeClr val="accent2">
                  <a:gamma/>
                  <a:shade val="46275"/>
                  <a:invGamma/>
                  <a:alpha val="0"/>
                </a:schemeClr>
              </a:gs>
              <a:gs pos="50000">
                <a:schemeClr val="accent2"/>
              </a:gs>
              <a:gs pos="100000">
                <a:schemeClr val="accent2">
                  <a:gamma/>
                  <a:shade val="46275"/>
                  <a:invGamma/>
                  <a:alpha val="0"/>
                </a:schemeClr>
              </a:gs>
            </a:gsLst>
            <a:lin ang="2700000" scaled="1"/>
          </a:gradFill>
          <a:ln w="9525" algn="ctr">
            <a:solidFill>
              <a:srgbClr val="99CCFF"/>
            </a:solidFill>
            <a:miter lim="800000"/>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28" name="向右箭號 27"/>
          <p:cNvSpPr/>
          <p:nvPr/>
        </p:nvSpPr>
        <p:spPr>
          <a:xfrm rot="10800000">
            <a:off x="2579688" y="5329238"/>
            <a:ext cx="5048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64" tIns="45684" rIns="91364" bIns="45684" anchor="ctr"/>
          <a:lstStyle/>
          <a:p>
            <a:pPr algn="ctr">
              <a:defRPr/>
            </a:pPr>
            <a:endParaRPr lang="zh-TW" altLang="en-US"/>
          </a:p>
        </p:txBody>
      </p:sp>
      <p:sp>
        <p:nvSpPr>
          <p:cNvPr id="29" name="向右箭號 28"/>
          <p:cNvSpPr/>
          <p:nvPr/>
        </p:nvSpPr>
        <p:spPr>
          <a:xfrm>
            <a:off x="5867400" y="5516563"/>
            <a:ext cx="5048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64" tIns="45684" rIns="91364" bIns="45684" anchor="ctr"/>
          <a:lstStyle/>
          <a:p>
            <a:pPr algn="ctr">
              <a:defRPr/>
            </a:pPr>
            <a:endParaRPr lang="zh-TW"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投影片編號版面配置區 3"/>
          <p:cNvSpPr>
            <a:spLocks noGrp="1"/>
          </p:cNvSpPr>
          <p:nvPr>
            <p:ph type="sldNum" sz="quarter" idx="10"/>
          </p:nvPr>
        </p:nvSpPr>
        <p:spPr bwMode="auto">
          <a:xfrm>
            <a:off x="8532813" y="6400800"/>
            <a:ext cx="611187" cy="457200"/>
          </a:xfrm>
          <a:prstGeom prst="rect">
            <a:avLst/>
          </a:prstGeom>
          <a:noFill/>
          <a:ln>
            <a:round/>
            <a:headEnd/>
            <a:tailEnd/>
          </a:ln>
        </p:spPr>
        <p:txBody>
          <a:bodyPr vert="horz" wrap="square" lIns="91431" tIns="45715" rIns="91431" bIns="45715" numCol="1" anchor="t" anchorCtr="0" compatLnSpc="1">
            <a:prstTxWarp prst="textNoShape">
              <a:avLst/>
            </a:prstTxWarp>
          </a:bodyPr>
          <a:lstStyle/>
          <a:p>
            <a:pPr algn="r"/>
            <a:fld id="{9EE2CAFC-6739-4978-BDC2-55356844756B}" type="slidenum">
              <a:rPr lang="en-US" altLang="zh-TW" sz="1800" smtClean="0">
                <a:solidFill>
                  <a:schemeClr val="tx2"/>
                </a:solidFill>
                <a:latin typeface="Garamond" pitchFamily="18" charset="0"/>
                <a:ea typeface="標楷體" pitchFamily="65" charset="-120"/>
              </a:rPr>
              <a:pPr algn="r"/>
              <a:t>39</a:t>
            </a:fld>
            <a:endParaRPr lang="en-US" altLang="zh-TW" sz="1800" smtClean="0">
              <a:solidFill>
                <a:schemeClr val="tx2"/>
              </a:solidFill>
              <a:latin typeface="Garamond" pitchFamily="18" charset="0"/>
              <a:ea typeface="標楷體" pitchFamily="65" charset="-120"/>
            </a:endParaRPr>
          </a:p>
        </p:txBody>
      </p:sp>
      <p:sp>
        <p:nvSpPr>
          <p:cNvPr id="113667" name="Rectangle 3"/>
          <p:cNvSpPr>
            <a:spLocks noGrp="1" noChangeArrowheads="1"/>
          </p:cNvSpPr>
          <p:nvPr>
            <p:ph sz="quarter" idx="1"/>
          </p:nvPr>
        </p:nvSpPr>
        <p:spPr>
          <a:xfrm>
            <a:off x="468313" y="1341438"/>
            <a:ext cx="8280400" cy="4751387"/>
          </a:xfrm>
        </p:spPr>
        <p:txBody>
          <a:bodyPr/>
          <a:lstStyle/>
          <a:p>
            <a:pPr eaLnBrk="1" hangingPunct="1">
              <a:buClr>
                <a:schemeClr val="tx1"/>
              </a:buClr>
              <a:buFont typeface="Wingdings" pitchFamily="2" charset="2"/>
              <a:buNone/>
            </a:pPr>
            <a:r>
              <a:rPr lang="zh-TW" altLang="en-US" sz="3200" dirty="0" smtClean="0"/>
              <a:t>政策：</a:t>
            </a:r>
          </a:p>
          <a:p>
            <a:pPr eaLnBrk="1" hangingPunct="1">
              <a:buClr>
                <a:schemeClr val="tx1"/>
              </a:buClr>
            </a:pPr>
            <a:r>
              <a:rPr lang="zh-TW" altLang="en-US" sz="3200" dirty="0" smtClean="0"/>
              <a:t>尊重</a:t>
            </a:r>
            <a:r>
              <a:rPr lang="en-US" altLang="zh-TW" sz="3200" dirty="0" smtClean="0"/>
              <a:t>-</a:t>
            </a:r>
            <a:r>
              <a:rPr lang="zh-TW" altLang="en-US" sz="3200" u="sng" dirty="0" smtClean="0">
                <a:solidFill>
                  <a:srgbClr val="FF0000"/>
                </a:solidFill>
              </a:rPr>
              <a:t>人格</a:t>
            </a:r>
            <a:r>
              <a:rPr lang="zh-TW" altLang="en-US" sz="3200" dirty="0" smtClean="0"/>
              <a:t>、關懷</a:t>
            </a:r>
            <a:r>
              <a:rPr lang="en-US" altLang="zh-TW" sz="3200" dirty="0" smtClean="0"/>
              <a:t>-</a:t>
            </a:r>
            <a:r>
              <a:rPr lang="zh-TW" altLang="en-US" sz="3200" u="sng" dirty="0" smtClean="0">
                <a:solidFill>
                  <a:srgbClr val="FF0000"/>
                </a:solidFill>
              </a:rPr>
              <a:t>照護</a:t>
            </a:r>
            <a:r>
              <a:rPr lang="zh-TW" altLang="en-US" sz="3200" dirty="0" smtClean="0"/>
              <a:t>、成長</a:t>
            </a:r>
            <a:r>
              <a:rPr lang="en-US" altLang="zh-TW" sz="3200" dirty="0" smtClean="0"/>
              <a:t>-</a:t>
            </a:r>
            <a:r>
              <a:rPr lang="zh-TW" altLang="en-US" sz="3200" u="sng" dirty="0" smtClean="0">
                <a:solidFill>
                  <a:srgbClr val="FF0000"/>
                </a:solidFill>
              </a:rPr>
              <a:t>希望</a:t>
            </a:r>
            <a:r>
              <a:rPr lang="zh-TW" altLang="en-US" sz="3200" dirty="0" smtClean="0"/>
              <a:t>。</a:t>
            </a:r>
          </a:p>
          <a:p>
            <a:pPr eaLnBrk="1" hangingPunct="1">
              <a:buClr>
                <a:schemeClr val="tx1"/>
              </a:buClr>
            </a:pPr>
            <a:endParaRPr lang="zh-TW" altLang="en-US" sz="3200" dirty="0" smtClean="0"/>
          </a:p>
          <a:p>
            <a:pPr eaLnBrk="1" hangingPunct="1">
              <a:buClr>
                <a:schemeClr val="tx1"/>
              </a:buClr>
            </a:pPr>
            <a:r>
              <a:rPr lang="zh-TW" altLang="en-US" sz="3200" dirty="0" smtClean="0"/>
              <a:t>目標：</a:t>
            </a:r>
          </a:p>
          <a:p>
            <a:pPr eaLnBrk="1" hangingPunct="1">
              <a:buFont typeface="Wingdings" pitchFamily="2" charset="2"/>
              <a:buChar char="l"/>
            </a:pPr>
            <a:r>
              <a:rPr lang="zh-TW" altLang="en-US" sz="3200" u="sng" dirty="0" smtClean="0">
                <a:solidFill>
                  <a:srgbClr val="002060"/>
                </a:solidFill>
              </a:rPr>
              <a:t>環境設計本質安全為前題</a:t>
            </a:r>
          </a:p>
          <a:p>
            <a:pPr eaLnBrk="1" hangingPunct="1">
              <a:buFont typeface="Wingdings" pitchFamily="2" charset="2"/>
              <a:buNone/>
            </a:pPr>
            <a:r>
              <a:rPr lang="zh-TW" altLang="en-US" sz="3200" u="sng" dirty="0" smtClean="0">
                <a:solidFill>
                  <a:srgbClr val="002060"/>
                </a:solidFill>
              </a:rPr>
              <a:t>   先知先制防範未然為優先</a:t>
            </a:r>
          </a:p>
          <a:p>
            <a:pPr eaLnBrk="1" hangingPunct="1">
              <a:buFont typeface="Wingdings" pitchFamily="2" charset="2"/>
              <a:buChar char="l"/>
            </a:pPr>
            <a:r>
              <a:rPr lang="zh-TW" altLang="en-US" sz="3200" u="sng" dirty="0" smtClean="0">
                <a:solidFill>
                  <a:srgbClr val="006600"/>
                </a:solidFill>
              </a:rPr>
              <a:t>安全衛生活動，人人參與</a:t>
            </a:r>
          </a:p>
          <a:p>
            <a:pPr eaLnBrk="1" hangingPunct="1">
              <a:buFont typeface="Wingdings" pitchFamily="2" charset="2"/>
              <a:buNone/>
            </a:pPr>
            <a:r>
              <a:rPr lang="zh-TW" altLang="en-US" sz="3200" u="sng" dirty="0" smtClean="0">
                <a:solidFill>
                  <a:srgbClr val="006600"/>
                </a:solidFill>
              </a:rPr>
              <a:t>   追求安全健康，永無止境</a:t>
            </a:r>
          </a:p>
        </p:txBody>
      </p:sp>
      <p:sp>
        <p:nvSpPr>
          <p:cNvPr id="113668" name="WordArt 4"/>
          <p:cNvSpPr>
            <a:spLocks noChangeArrowheads="1" noChangeShapeType="1" noTextEdit="1"/>
          </p:cNvSpPr>
          <p:nvPr/>
        </p:nvSpPr>
        <p:spPr bwMode="auto">
          <a:xfrm>
            <a:off x="900113" y="2535238"/>
            <a:ext cx="1727200" cy="388937"/>
          </a:xfrm>
          <a:prstGeom prst="rect">
            <a:avLst/>
          </a:prstGeom>
        </p:spPr>
        <p:txBody>
          <a:bodyPr wrap="none" fromWordArt="1">
            <a:prstTxWarp prst="textPlain">
              <a:avLst>
                <a:gd name="adj" fmla="val 50000"/>
              </a:avLst>
            </a:prstTxWarp>
          </a:bodyPr>
          <a:lstStyle/>
          <a:p>
            <a:pPr algn="ctr"/>
            <a:r>
              <a:rPr lang="zh-TW" altLang="en-US" sz="3600" kern="10">
                <a:ln w="0">
                  <a:solidFill>
                    <a:schemeClr val="tx1"/>
                  </a:solidFill>
                  <a:miter lim="800000"/>
                  <a:headEnd/>
                  <a:tailEnd/>
                </a:ln>
                <a:latin typeface="標楷體"/>
                <a:ea typeface="標楷體"/>
              </a:rPr>
              <a:t>尊重生命</a:t>
            </a:r>
          </a:p>
        </p:txBody>
      </p:sp>
      <p:sp>
        <p:nvSpPr>
          <p:cNvPr id="113669" name="WordArt 5"/>
          <p:cNvSpPr>
            <a:spLocks noChangeArrowheads="1" noChangeShapeType="1" noTextEdit="1"/>
          </p:cNvSpPr>
          <p:nvPr/>
        </p:nvSpPr>
        <p:spPr bwMode="auto">
          <a:xfrm>
            <a:off x="3176588" y="2563813"/>
            <a:ext cx="1539875" cy="360362"/>
          </a:xfrm>
          <a:prstGeom prst="rect">
            <a:avLst/>
          </a:prstGeom>
        </p:spPr>
        <p:txBody>
          <a:bodyPr wrap="none" fromWordArt="1">
            <a:prstTxWarp prst="textPlain">
              <a:avLst>
                <a:gd name="adj" fmla="val 50000"/>
              </a:avLst>
            </a:prstTxWarp>
          </a:bodyPr>
          <a:lstStyle/>
          <a:p>
            <a:pPr algn="ctr"/>
            <a:r>
              <a:rPr lang="zh-TW" altLang="en-US" sz="3600" kern="10">
                <a:ln w="9525">
                  <a:solidFill>
                    <a:schemeClr val="tx1"/>
                  </a:solidFill>
                  <a:miter lim="800000"/>
                  <a:headEnd/>
                  <a:tailEnd/>
                </a:ln>
                <a:latin typeface="標楷體"/>
                <a:ea typeface="標楷體"/>
              </a:rPr>
              <a:t>關懷健康</a:t>
            </a:r>
          </a:p>
        </p:txBody>
      </p:sp>
      <p:sp>
        <p:nvSpPr>
          <p:cNvPr id="113670" name="WordArt 6"/>
          <p:cNvSpPr>
            <a:spLocks noChangeArrowheads="1" noChangeShapeType="1" noTextEdit="1"/>
          </p:cNvSpPr>
          <p:nvPr/>
        </p:nvSpPr>
        <p:spPr bwMode="auto">
          <a:xfrm>
            <a:off x="5480050" y="2565400"/>
            <a:ext cx="1539875" cy="358775"/>
          </a:xfrm>
          <a:prstGeom prst="rect">
            <a:avLst/>
          </a:prstGeom>
        </p:spPr>
        <p:txBody>
          <a:bodyPr wrap="none" fromWordArt="1">
            <a:prstTxWarp prst="textPlain">
              <a:avLst>
                <a:gd name="adj" fmla="val 50000"/>
              </a:avLst>
            </a:prstTxWarp>
          </a:bodyPr>
          <a:lstStyle/>
          <a:p>
            <a:pPr algn="ctr"/>
            <a:r>
              <a:rPr lang="zh-TW" altLang="en-US" sz="3600" kern="10">
                <a:ln w="9525">
                  <a:solidFill>
                    <a:schemeClr val="tx1"/>
                  </a:solidFill>
                  <a:miter lim="800000"/>
                  <a:headEnd/>
                  <a:tailEnd/>
                </a:ln>
                <a:latin typeface="標楷體"/>
                <a:ea typeface="標楷體"/>
              </a:rPr>
              <a:t>專業技能</a:t>
            </a:r>
          </a:p>
        </p:txBody>
      </p:sp>
      <p:sp>
        <p:nvSpPr>
          <p:cNvPr id="113671" name="WordArt 7"/>
          <p:cNvSpPr>
            <a:spLocks noChangeArrowheads="1" noChangeShapeType="1" noTextEdit="1"/>
          </p:cNvSpPr>
          <p:nvPr/>
        </p:nvSpPr>
        <p:spPr bwMode="auto">
          <a:xfrm>
            <a:off x="6372225" y="3933825"/>
            <a:ext cx="2087563" cy="719138"/>
          </a:xfrm>
          <a:prstGeom prst="rect">
            <a:avLst/>
          </a:prstGeom>
        </p:spPr>
        <p:txBody>
          <a:bodyPr wrap="none" fromWordArt="1">
            <a:prstTxWarp prst="textPlain">
              <a:avLst>
                <a:gd name="adj" fmla="val 50000"/>
              </a:avLst>
            </a:prstTxWarp>
          </a:bodyPr>
          <a:lstStyle/>
          <a:p>
            <a:pPr algn="ctr"/>
            <a:r>
              <a:rPr lang="zh-TW" altLang="en-US" sz="3600" kern="10">
                <a:ln w="9525">
                  <a:solidFill>
                    <a:schemeClr val="tx1"/>
                  </a:solidFill>
                  <a:miter lim="800000"/>
                  <a:headEnd/>
                  <a:tailEnd/>
                </a:ln>
                <a:solidFill>
                  <a:srgbClr val="002060"/>
                </a:solidFill>
                <a:latin typeface="標楷體"/>
                <a:ea typeface="標楷體"/>
              </a:rPr>
              <a:t>環境面的安全</a:t>
            </a:r>
          </a:p>
          <a:p>
            <a:pPr algn="ctr"/>
            <a:r>
              <a:rPr lang="zh-TW" altLang="en-US" sz="3600" kern="10">
                <a:ln w="9525">
                  <a:solidFill>
                    <a:schemeClr val="tx1"/>
                  </a:solidFill>
                  <a:miter lim="800000"/>
                  <a:headEnd/>
                  <a:tailEnd/>
                </a:ln>
                <a:solidFill>
                  <a:srgbClr val="002060"/>
                </a:solidFill>
                <a:latin typeface="標楷體"/>
                <a:ea typeface="標楷體"/>
              </a:rPr>
              <a:t>目標考量</a:t>
            </a:r>
          </a:p>
        </p:txBody>
      </p:sp>
      <p:sp>
        <p:nvSpPr>
          <p:cNvPr id="113672" name="WordArt 8"/>
          <p:cNvSpPr>
            <a:spLocks noChangeArrowheads="1" noChangeShapeType="1" noTextEdit="1"/>
          </p:cNvSpPr>
          <p:nvPr/>
        </p:nvSpPr>
        <p:spPr bwMode="auto">
          <a:xfrm>
            <a:off x="6372225" y="5122863"/>
            <a:ext cx="2160588" cy="393700"/>
          </a:xfrm>
          <a:prstGeom prst="rect">
            <a:avLst/>
          </a:prstGeom>
        </p:spPr>
        <p:txBody>
          <a:bodyPr wrap="none" fromWordArt="1">
            <a:prstTxWarp prst="textPlain">
              <a:avLst>
                <a:gd name="adj" fmla="val 50000"/>
              </a:avLst>
            </a:prstTxWarp>
          </a:bodyPr>
          <a:lstStyle/>
          <a:p>
            <a:pPr algn="ctr"/>
            <a:r>
              <a:rPr lang="zh-TW" altLang="en-US" sz="3600" kern="10">
                <a:ln w="9525">
                  <a:solidFill>
                    <a:schemeClr val="tx1"/>
                  </a:solidFill>
                  <a:miter lim="800000"/>
                  <a:headEnd/>
                  <a:tailEnd/>
                </a:ln>
                <a:solidFill>
                  <a:srgbClr val="000000"/>
                </a:solidFill>
                <a:latin typeface="標楷體"/>
                <a:ea typeface="標楷體"/>
              </a:rPr>
              <a:t>人為失誤的防範</a:t>
            </a:r>
          </a:p>
        </p:txBody>
      </p:sp>
      <p:sp>
        <p:nvSpPr>
          <p:cNvPr id="113673" name="WordArt 9"/>
          <p:cNvSpPr>
            <a:spLocks noChangeArrowheads="1" noChangeShapeType="1" noTextEdit="1"/>
          </p:cNvSpPr>
          <p:nvPr/>
        </p:nvSpPr>
        <p:spPr bwMode="auto">
          <a:xfrm>
            <a:off x="2916238" y="476250"/>
            <a:ext cx="3168650" cy="719138"/>
          </a:xfrm>
          <a:prstGeom prst="rect">
            <a:avLst/>
          </a:prstGeom>
        </p:spPr>
        <p:txBody>
          <a:bodyPr wrap="none" fromWordArt="1">
            <a:prstTxWarp prst="textPlain">
              <a:avLst>
                <a:gd name="adj" fmla="val 50000"/>
              </a:avLst>
            </a:prstTxWarp>
          </a:bodyPr>
          <a:lstStyle/>
          <a:p>
            <a:pPr algn="ctr"/>
            <a:r>
              <a:rPr lang="zh-TW" altLang="en-US" sz="3600" b="1" kern="10" dirty="0">
                <a:ln w="9525">
                  <a:solidFill>
                    <a:srgbClr val="FF0000"/>
                  </a:solidFill>
                  <a:miter lim="800000"/>
                  <a:headEnd/>
                  <a:tailEnd/>
                </a:ln>
                <a:solidFill>
                  <a:srgbClr val="000000"/>
                </a:solidFill>
                <a:latin typeface="標楷體"/>
                <a:ea typeface="標楷體"/>
              </a:rPr>
              <a:t>核心價值</a:t>
            </a:r>
          </a:p>
        </p:txBody>
      </p:sp>
      <p:sp>
        <p:nvSpPr>
          <p:cNvPr id="113674" name="AutoShape 11" descr="「核心價值」的圖片搜尋結果"/>
          <p:cNvSpPr>
            <a:spLocks noChangeAspect="1" noChangeArrowheads="1"/>
          </p:cNvSpPr>
          <p:nvPr/>
        </p:nvSpPr>
        <p:spPr bwMode="auto">
          <a:xfrm>
            <a:off x="149225" y="-144463"/>
            <a:ext cx="304800" cy="304801"/>
          </a:xfrm>
          <a:prstGeom prst="rect">
            <a:avLst/>
          </a:prstGeom>
          <a:noFill/>
          <a:ln w="9525">
            <a:noFill/>
            <a:miter lim="800000"/>
            <a:headEnd/>
            <a:tailEnd/>
          </a:ln>
        </p:spPr>
        <p:txBody>
          <a:bodyPr lIns="91431" tIns="45715" rIns="91431" bIns="45715"/>
          <a:lstStyle/>
          <a:p>
            <a:endParaRPr lang="zh-TW" altLang="en-US"/>
          </a:p>
        </p:txBody>
      </p:sp>
      <p:sp>
        <p:nvSpPr>
          <p:cNvPr id="113675" name="AutoShape 13" descr="「核心價值」的圖片搜尋結果"/>
          <p:cNvSpPr>
            <a:spLocks noChangeAspect="1" noChangeArrowheads="1"/>
          </p:cNvSpPr>
          <p:nvPr/>
        </p:nvSpPr>
        <p:spPr bwMode="auto">
          <a:xfrm>
            <a:off x="149225" y="-144463"/>
            <a:ext cx="304800" cy="304801"/>
          </a:xfrm>
          <a:prstGeom prst="rect">
            <a:avLst/>
          </a:prstGeom>
          <a:noFill/>
          <a:ln w="9525">
            <a:noFill/>
            <a:miter lim="800000"/>
            <a:headEnd/>
            <a:tailEnd/>
          </a:ln>
        </p:spPr>
        <p:txBody>
          <a:bodyPr lIns="91431" tIns="45715" rIns="91431" bIns="45715"/>
          <a:lstStyle/>
          <a:p>
            <a:endParaRPr lang="zh-TW" alt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標題 1"/>
          <p:cNvSpPr>
            <a:spLocks noGrp="1"/>
          </p:cNvSpPr>
          <p:nvPr>
            <p:ph type="title"/>
          </p:nvPr>
        </p:nvSpPr>
        <p:spPr/>
        <p:txBody>
          <a:bodyPr>
            <a:normAutofit/>
          </a:bodyPr>
          <a:lstStyle/>
          <a:p>
            <a:r>
              <a:rPr lang="zh-TW" altLang="zh-TW" dirty="0" smtClean="0"/>
              <a:t>德明財經科技大學</a:t>
            </a:r>
            <a:r>
              <a:rPr lang="en-US" altLang="zh-TW" dirty="0" smtClean="0"/>
              <a:t>/</a:t>
            </a:r>
            <a:r>
              <a:rPr lang="zh-TW" altLang="zh-TW" dirty="0" smtClean="0"/>
              <a:t>總務處環安中心</a:t>
            </a:r>
            <a:endParaRPr lang="zh-TW" altLang="en-US" dirty="0" smtClean="0"/>
          </a:p>
        </p:txBody>
      </p:sp>
      <p:sp>
        <p:nvSpPr>
          <p:cNvPr id="50179" name="內容版面配置區 2"/>
          <p:cNvSpPr>
            <a:spLocks noGrp="1"/>
          </p:cNvSpPr>
          <p:nvPr>
            <p:ph sz="quarter" idx="1"/>
          </p:nvPr>
        </p:nvSpPr>
        <p:spPr>
          <a:xfrm>
            <a:off x="539750" y="1447800"/>
            <a:ext cx="8147050" cy="4645496"/>
          </a:xfrm>
        </p:spPr>
        <p:txBody>
          <a:bodyPr/>
          <a:lstStyle/>
          <a:p>
            <a:pPr marL="358775" indent="-358775">
              <a:buFont typeface="Wingdings" pitchFamily="2" charset="2"/>
              <a:buNone/>
            </a:pPr>
            <a:r>
              <a:rPr lang="en-US" altLang="zh-TW" sz="2800" dirty="0" smtClean="0"/>
              <a:t>108</a:t>
            </a:r>
            <a:r>
              <a:rPr lang="zh-TW" altLang="en-US" sz="2800" dirty="0" smtClean="0"/>
              <a:t>年度工作計畫重點：</a:t>
            </a:r>
            <a:endParaRPr lang="en-US" altLang="zh-TW" sz="2800" dirty="0" smtClean="0"/>
          </a:p>
          <a:p>
            <a:pPr marL="358775" indent="-358775">
              <a:buFont typeface="Wingdings" pitchFamily="2" charset="2"/>
              <a:buNone/>
            </a:pPr>
            <a:r>
              <a:rPr lang="en-US" altLang="zh-TW" sz="2800" u="sng" dirty="0" smtClean="0"/>
              <a:t>1.</a:t>
            </a:r>
            <a:r>
              <a:rPr lang="zh-TW" altLang="zh-TW" sz="2800" u="sng" dirty="0" smtClean="0"/>
              <a:t>依職業安全衛生法中第</a:t>
            </a:r>
            <a:r>
              <a:rPr lang="en-US" altLang="zh-TW" sz="2800" u="sng" dirty="0" smtClean="0"/>
              <a:t>6-2</a:t>
            </a:r>
            <a:r>
              <a:rPr lang="zh-TW" altLang="zh-TW" sz="2800" u="sng" dirty="0" smtClean="0"/>
              <a:t>條第二款及勞工健康保護規則第</a:t>
            </a:r>
            <a:r>
              <a:rPr lang="en-US" altLang="zh-TW" sz="2800" u="sng" dirty="0" smtClean="0"/>
              <a:t>9</a:t>
            </a:r>
            <a:r>
              <a:rPr lang="zh-TW" altLang="zh-TW" sz="2800" u="sng" dirty="0" smtClean="0"/>
              <a:t>條規定應備置急救藥品、器材每半年定期檢查。</a:t>
            </a:r>
          </a:p>
          <a:p>
            <a:pPr marL="358775" indent="-358775">
              <a:buFont typeface="Wingdings" pitchFamily="2" charset="2"/>
              <a:buNone/>
            </a:pPr>
            <a:r>
              <a:rPr lang="en-US" altLang="zh-TW" sz="2800" u="sng" dirty="0" smtClean="0">
                <a:solidFill>
                  <a:srgbClr val="002060"/>
                </a:solidFill>
              </a:rPr>
              <a:t>2.</a:t>
            </a:r>
            <a:r>
              <a:rPr lang="zh-TW" altLang="zh-TW" sz="2800" u="sng" dirty="0" smtClean="0">
                <a:solidFill>
                  <a:srgbClr val="002060"/>
                </a:solidFill>
              </a:rPr>
              <a:t>工作場所母性健康保護 技術指引（勞動部職業安全衛生署 中華民國</a:t>
            </a:r>
            <a:r>
              <a:rPr lang="en-US" altLang="zh-TW" sz="2800" u="sng" dirty="0" smtClean="0">
                <a:solidFill>
                  <a:srgbClr val="002060"/>
                </a:solidFill>
              </a:rPr>
              <a:t>105</a:t>
            </a:r>
            <a:r>
              <a:rPr lang="zh-TW" altLang="zh-TW" sz="2800" u="sng" dirty="0" smtClean="0">
                <a:solidFill>
                  <a:srgbClr val="002060"/>
                </a:solidFill>
              </a:rPr>
              <a:t>年</a:t>
            </a:r>
            <a:r>
              <a:rPr lang="en-US" altLang="zh-TW" sz="2800" u="sng" dirty="0" smtClean="0">
                <a:solidFill>
                  <a:srgbClr val="002060"/>
                </a:solidFill>
              </a:rPr>
              <a:t>3</a:t>
            </a:r>
            <a:r>
              <a:rPr lang="zh-TW" altLang="zh-TW" sz="2800" u="sng" dirty="0" smtClean="0">
                <a:solidFill>
                  <a:srgbClr val="002060"/>
                </a:solidFill>
              </a:rPr>
              <a:t>月公布），職業安全衛生法第</a:t>
            </a:r>
            <a:r>
              <a:rPr lang="en-US" altLang="zh-TW" sz="2800" u="sng" dirty="0" smtClean="0">
                <a:solidFill>
                  <a:srgbClr val="002060"/>
                </a:solidFill>
              </a:rPr>
              <a:t>30</a:t>
            </a:r>
            <a:r>
              <a:rPr lang="zh-TW" altLang="zh-TW" sz="2800" u="sng" dirty="0" smtClean="0">
                <a:solidFill>
                  <a:srgbClr val="002060"/>
                </a:solidFill>
              </a:rPr>
              <a:t>、</a:t>
            </a:r>
            <a:r>
              <a:rPr lang="en-US" altLang="zh-TW" sz="2800" u="sng" dirty="0" smtClean="0">
                <a:solidFill>
                  <a:srgbClr val="002060"/>
                </a:solidFill>
              </a:rPr>
              <a:t>31</a:t>
            </a:r>
            <a:r>
              <a:rPr lang="zh-TW" altLang="zh-TW" sz="2800" u="sng" dirty="0" smtClean="0">
                <a:solidFill>
                  <a:srgbClr val="002060"/>
                </a:solidFill>
              </a:rPr>
              <a:t>條對育齡婦女之保護措施。</a:t>
            </a:r>
          </a:p>
          <a:p>
            <a:pPr marL="358775" indent="-358775">
              <a:buFont typeface="Wingdings" pitchFamily="2" charset="2"/>
              <a:buNone/>
            </a:pPr>
            <a:r>
              <a:rPr lang="en-US" altLang="zh-TW" sz="2800" u="sng" dirty="0" smtClean="0">
                <a:solidFill>
                  <a:srgbClr val="006600"/>
                </a:solidFill>
              </a:rPr>
              <a:t>3.</a:t>
            </a:r>
            <a:r>
              <a:rPr lang="zh-TW" altLang="zh-TW" sz="2800" u="sng" dirty="0" smtClean="0">
                <a:solidFill>
                  <a:srgbClr val="006600"/>
                </a:solidFill>
              </a:rPr>
              <a:t>勞工健康保護規則之護理人員配置第</a:t>
            </a:r>
            <a:r>
              <a:rPr lang="en-US" altLang="zh-TW" sz="2800" u="sng" dirty="0" smtClean="0">
                <a:solidFill>
                  <a:srgbClr val="006600"/>
                </a:solidFill>
              </a:rPr>
              <a:t>3-5</a:t>
            </a:r>
            <a:r>
              <a:rPr lang="zh-TW" altLang="zh-TW" sz="2800" u="sng" dirty="0" smtClean="0">
                <a:solidFill>
                  <a:srgbClr val="006600"/>
                </a:solidFill>
              </a:rPr>
              <a:t>條及第</a:t>
            </a:r>
            <a:r>
              <a:rPr lang="en-US" altLang="zh-TW" sz="2800" u="sng" dirty="0" smtClean="0">
                <a:solidFill>
                  <a:srgbClr val="006600"/>
                </a:solidFill>
              </a:rPr>
              <a:t>10</a:t>
            </a:r>
            <a:r>
              <a:rPr lang="zh-TW" altLang="zh-TW" sz="2800" u="sng" dirty="0" smtClean="0">
                <a:solidFill>
                  <a:srgbClr val="006600"/>
                </a:solidFill>
              </a:rPr>
              <a:t>條相關健康促進。</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3"/>
          <p:cNvSpPr>
            <a:spLocks noChangeArrowheads="1"/>
          </p:cNvSpPr>
          <p:nvPr/>
        </p:nvSpPr>
        <p:spPr bwMode="auto">
          <a:xfrm>
            <a:off x="179388" y="4581525"/>
            <a:ext cx="2305050" cy="1582738"/>
          </a:xfrm>
          <a:prstGeom prst="roundRect">
            <a:avLst>
              <a:gd name="adj" fmla="val 9755"/>
            </a:avLst>
          </a:prstGeom>
          <a:solidFill>
            <a:schemeClr val="bg1"/>
          </a:solidFill>
          <a:ln w="76200">
            <a:solidFill>
              <a:schemeClr val="accent1"/>
            </a:solidFill>
            <a:round/>
            <a:headEnd/>
            <a:tailEnd/>
          </a:ln>
        </p:spPr>
        <p:txBody>
          <a:bodyPr wrap="none" lIns="91364" tIns="45684" rIns="91364" bIns="45684" anchor="ctr"/>
          <a:lstStyle/>
          <a:p>
            <a:endParaRPr lang="zh-TW" altLang="en-US"/>
          </a:p>
        </p:txBody>
      </p:sp>
      <p:sp>
        <p:nvSpPr>
          <p:cNvPr id="112643" name="AutoShape 2"/>
          <p:cNvSpPr>
            <a:spLocks noChangeArrowheads="1"/>
          </p:cNvSpPr>
          <p:nvPr/>
        </p:nvSpPr>
        <p:spPr bwMode="auto">
          <a:xfrm>
            <a:off x="6731000" y="1125538"/>
            <a:ext cx="2305050" cy="1582737"/>
          </a:xfrm>
          <a:prstGeom prst="roundRect">
            <a:avLst>
              <a:gd name="adj" fmla="val 9755"/>
            </a:avLst>
          </a:prstGeom>
          <a:solidFill>
            <a:schemeClr val="bg1"/>
          </a:solidFill>
          <a:ln w="76200">
            <a:solidFill>
              <a:schemeClr val="accent1"/>
            </a:solidFill>
            <a:round/>
            <a:headEnd/>
            <a:tailEnd/>
          </a:ln>
        </p:spPr>
        <p:txBody>
          <a:bodyPr wrap="none" lIns="91364" tIns="45684" rIns="91364" bIns="45684" anchor="ctr"/>
          <a:lstStyle/>
          <a:p>
            <a:endParaRPr lang="zh-TW" altLang="en-US"/>
          </a:p>
        </p:txBody>
      </p:sp>
      <p:sp>
        <p:nvSpPr>
          <p:cNvPr id="49156" name="AutoShape 3"/>
          <p:cNvSpPr>
            <a:spLocks noChangeArrowheads="1"/>
          </p:cNvSpPr>
          <p:nvPr/>
        </p:nvSpPr>
        <p:spPr bwMode="auto">
          <a:xfrm>
            <a:off x="6731000" y="4652698"/>
            <a:ext cx="2304762" cy="1584614"/>
          </a:xfrm>
          <a:prstGeom prst="roundRect">
            <a:avLst>
              <a:gd name="adj" fmla="val 9755"/>
            </a:avLst>
          </a:prstGeom>
          <a:solidFill>
            <a:schemeClr val="bg1"/>
          </a:solidFill>
          <a:ln w="76200">
            <a:solidFill>
              <a:schemeClr val="accent1"/>
            </a:solidFill>
            <a:round/>
            <a:headEnd/>
            <a:tailEnd/>
          </a:ln>
        </p:spPr>
        <p:txBody>
          <a:bodyPr wrap="none" lIns="91364" tIns="45684" rIns="91364" bIns="45684" anchor="ctr"/>
          <a:lstStyle/>
          <a:p>
            <a:pPr algn="ctr">
              <a:defRPr/>
            </a:pPr>
            <a:r>
              <a:rPr lang="zh-TW" altLang="en-US" sz="2800" b="1" kern="10" dirty="0">
                <a:ln w="3175">
                  <a:solidFill>
                    <a:srgbClr val="000000"/>
                  </a:solidFill>
                  <a:round/>
                  <a:headEnd/>
                  <a:tailEnd/>
                </a:ln>
                <a:solidFill>
                  <a:srgbClr val="000080"/>
                </a:solidFill>
                <a:latin typeface="標楷體"/>
                <a:ea typeface="標楷體"/>
              </a:rPr>
              <a:t>職業安全衛生</a:t>
            </a:r>
          </a:p>
          <a:p>
            <a:pPr algn="ctr">
              <a:defRPr/>
            </a:pPr>
            <a:r>
              <a:rPr lang="zh-TW" altLang="en-US" sz="2800" b="1" kern="10" dirty="0">
                <a:ln w="3175">
                  <a:solidFill>
                    <a:srgbClr val="000000"/>
                  </a:solidFill>
                  <a:round/>
                  <a:headEnd/>
                  <a:tailEnd/>
                </a:ln>
                <a:solidFill>
                  <a:srgbClr val="000080"/>
                </a:solidFill>
                <a:latin typeface="標楷體"/>
                <a:ea typeface="標楷體"/>
              </a:rPr>
              <a:t>管理員</a:t>
            </a:r>
          </a:p>
        </p:txBody>
      </p:sp>
      <p:sp>
        <p:nvSpPr>
          <p:cNvPr id="49157" name="AutoShape 4"/>
          <p:cNvSpPr>
            <a:spLocks noChangeArrowheads="1"/>
          </p:cNvSpPr>
          <p:nvPr/>
        </p:nvSpPr>
        <p:spPr bwMode="auto">
          <a:xfrm>
            <a:off x="6732451" y="2852936"/>
            <a:ext cx="2304761" cy="1655329"/>
          </a:xfrm>
          <a:prstGeom prst="roundRect">
            <a:avLst>
              <a:gd name="adj" fmla="val 9755"/>
            </a:avLst>
          </a:prstGeom>
          <a:solidFill>
            <a:schemeClr val="bg1"/>
          </a:solidFill>
          <a:ln w="76200">
            <a:solidFill>
              <a:schemeClr val="accent1"/>
            </a:solidFill>
            <a:round/>
            <a:headEnd/>
            <a:tailEnd/>
          </a:ln>
        </p:spPr>
        <p:txBody>
          <a:bodyPr wrap="none" lIns="91364" tIns="45684" rIns="91364" bIns="45684" anchor="ctr"/>
          <a:lstStyle/>
          <a:p>
            <a:pPr algn="ctr">
              <a:defRPr/>
            </a:pPr>
            <a:r>
              <a:rPr lang="zh-TW" altLang="en-US" sz="3200" b="1" kern="10" dirty="0">
                <a:ln w="3175">
                  <a:solidFill>
                    <a:srgbClr val="000000"/>
                  </a:solidFill>
                  <a:round/>
                  <a:headEnd/>
                  <a:tailEnd/>
                </a:ln>
                <a:solidFill>
                  <a:srgbClr val="000080"/>
                </a:solidFill>
                <a:latin typeface="標楷體"/>
                <a:ea typeface="標楷體"/>
              </a:rPr>
              <a:t>職業衛生</a:t>
            </a:r>
          </a:p>
          <a:p>
            <a:pPr algn="ctr">
              <a:defRPr/>
            </a:pPr>
            <a:r>
              <a:rPr lang="zh-TW" altLang="en-US" sz="3200" b="1" kern="10" dirty="0">
                <a:ln w="3175">
                  <a:solidFill>
                    <a:srgbClr val="000000"/>
                  </a:solidFill>
                  <a:round/>
                  <a:headEnd/>
                  <a:tailEnd/>
                </a:ln>
                <a:solidFill>
                  <a:srgbClr val="000080"/>
                </a:solidFill>
                <a:latin typeface="標楷體"/>
                <a:ea typeface="標楷體"/>
              </a:rPr>
              <a:t>管理師</a:t>
            </a:r>
          </a:p>
        </p:txBody>
      </p:sp>
      <p:sp>
        <p:nvSpPr>
          <p:cNvPr id="49158" name="AutoShape 5"/>
          <p:cNvSpPr>
            <a:spLocks noChangeArrowheads="1"/>
          </p:cNvSpPr>
          <p:nvPr/>
        </p:nvSpPr>
        <p:spPr bwMode="auto">
          <a:xfrm>
            <a:off x="178958" y="2852937"/>
            <a:ext cx="2306205" cy="1584614"/>
          </a:xfrm>
          <a:prstGeom prst="roundRect">
            <a:avLst>
              <a:gd name="adj" fmla="val 9755"/>
            </a:avLst>
          </a:prstGeom>
          <a:solidFill>
            <a:schemeClr val="bg1"/>
          </a:solidFill>
          <a:ln w="76200">
            <a:solidFill>
              <a:schemeClr val="accent1"/>
            </a:solidFill>
            <a:round/>
            <a:headEnd/>
            <a:tailEnd/>
          </a:ln>
        </p:spPr>
        <p:txBody>
          <a:bodyPr wrap="none" lIns="91364" tIns="45684" rIns="91364" bIns="45684" anchor="ctr"/>
          <a:lstStyle/>
          <a:p>
            <a:pPr algn="ctr">
              <a:defRPr/>
            </a:pPr>
            <a:r>
              <a:rPr lang="zh-TW" altLang="en-US" sz="3200" b="1" kern="10" dirty="0">
                <a:ln w="3175">
                  <a:solidFill>
                    <a:srgbClr val="000000"/>
                  </a:solidFill>
                  <a:round/>
                  <a:headEnd/>
                  <a:tailEnd/>
                </a:ln>
                <a:solidFill>
                  <a:srgbClr val="000080"/>
                </a:solidFill>
                <a:latin typeface="標楷體"/>
                <a:ea typeface="標楷體"/>
              </a:rPr>
              <a:t>職業安全</a:t>
            </a:r>
          </a:p>
          <a:p>
            <a:pPr algn="ctr">
              <a:defRPr/>
            </a:pPr>
            <a:r>
              <a:rPr lang="zh-TW" altLang="en-US" sz="3200" b="1" kern="10" dirty="0">
                <a:ln w="3175">
                  <a:solidFill>
                    <a:srgbClr val="000000"/>
                  </a:solidFill>
                  <a:round/>
                  <a:headEnd/>
                  <a:tailEnd/>
                </a:ln>
                <a:solidFill>
                  <a:srgbClr val="000080"/>
                </a:solidFill>
                <a:latin typeface="標楷體"/>
                <a:ea typeface="標楷體"/>
              </a:rPr>
              <a:t>管理師</a:t>
            </a:r>
          </a:p>
        </p:txBody>
      </p:sp>
      <p:sp>
        <p:nvSpPr>
          <p:cNvPr id="112647" name="AutoShape 6"/>
          <p:cNvSpPr>
            <a:spLocks noChangeArrowheads="1"/>
          </p:cNvSpPr>
          <p:nvPr/>
        </p:nvSpPr>
        <p:spPr bwMode="auto">
          <a:xfrm>
            <a:off x="179388" y="1125538"/>
            <a:ext cx="2305050" cy="1582737"/>
          </a:xfrm>
          <a:prstGeom prst="roundRect">
            <a:avLst>
              <a:gd name="adj" fmla="val 9755"/>
            </a:avLst>
          </a:prstGeom>
          <a:solidFill>
            <a:schemeClr val="bg1"/>
          </a:solidFill>
          <a:ln w="76200">
            <a:solidFill>
              <a:schemeClr val="accent1"/>
            </a:solidFill>
            <a:round/>
            <a:headEnd/>
            <a:tailEnd/>
          </a:ln>
        </p:spPr>
        <p:txBody>
          <a:bodyPr wrap="none" lIns="91364" tIns="45684" rIns="91364" bIns="45684" anchor="ctr"/>
          <a:lstStyle/>
          <a:p>
            <a:endParaRPr lang="zh-TW" altLang="en-US"/>
          </a:p>
        </p:txBody>
      </p:sp>
      <p:sp>
        <p:nvSpPr>
          <p:cNvPr id="689159" name="AutoShape 7"/>
          <p:cNvSpPr>
            <a:spLocks noChangeArrowheads="1"/>
          </p:cNvSpPr>
          <p:nvPr/>
        </p:nvSpPr>
        <p:spPr bwMode="auto">
          <a:xfrm>
            <a:off x="2627313" y="981075"/>
            <a:ext cx="3959225" cy="5616575"/>
          </a:xfrm>
          <a:prstGeom prst="roundRect">
            <a:avLst>
              <a:gd name="adj" fmla="val 6963"/>
            </a:avLst>
          </a:prstGeom>
          <a:solidFill>
            <a:schemeClr val="hlink"/>
          </a:solidFill>
          <a:ln w="76200">
            <a:solidFill>
              <a:schemeClr val="hlink"/>
            </a:solidFill>
            <a:round/>
            <a:headEnd/>
            <a:tailEnd/>
          </a:ln>
          <a:effectLst>
            <a:outerShdw dist="35921" dir="2700000" algn="ctr" rotWithShape="0">
              <a:schemeClr val="bg2"/>
            </a:outerShdw>
          </a:effectLst>
        </p:spPr>
        <p:txBody>
          <a:bodyPr wrap="none" lIns="91364" tIns="45684" rIns="91364" bIns="45684" anchor="ctr"/>
          <a:lstStyle/>
          <a:p>
            <a:pPr>
              <a:defRPr/>
            </a:pPr>
            <a:endParaRPr lang="zh-TW" altLang="en-US"/>
          </a:p>
        </p:txBody>
      </p:sp>
      <p:sp>
        <p:nvSpPr>
          <p:cNvPr id="112649" name="Rectangle 9"/>
          <p:cNvSpPr>
            <a:spLocks noGrp="1" noChangeArrowheads="1"/>
          </p:cNvSpPr>
          <p:nvPr>
            <p:ph type="title"/>
          </p:nvPr>
        </p:nvSpPr>
        <p:spPr>
          <a:xfrm>
            <a:off x="827088" y="274638"/>
            <a:ext cx="7416800" cy="633412"/>
          </a:xfrm>
        </p:spPr>
        <p:txBody>
          <a:bodyPr>
            <a:normAutofit fontScale="90000"/>
          </a:bodyPr>
          <a:lstStyle/>
          <a:p>
            <a:pPr algn="ctr" eaLnBrk="1" hangingPunct="1"/>
            <a:r>
              <a:rPr lang="zh-TW" altLang="en-US" sz="3600" u="sng" dirty="0" smtClean="0"/>
              <a:t>事業單位</a:t>
            </a:r>
            <a:r>
              <a:rPr lang="en-US" altLang="zh-TW" sz="3600" u="sng" dirty="0" smtClean="0"/>
              <a:t>-</a:t>
            </a:r>
            <a:r>
              <a:rPr lang="zh-TW" altLang="en-US" sz="3600" u="sng" dirty="0" smtClean="0"/>
              <a:t>法定職安管理人員建制</a:t>
            </a:r>
          </a:p>
        </p:txBody>
      </p:sp>
      <p:sp>
        <p:nvSpPr>
          <p:cNvPr id="112650" name="WordArt 16"/>
          <p:cNvSpPr>
            <a:spLocks noChangeArrowheads="1" noChangeShapeType="1" noTextEdit="1"/>
          </p:cNvSpPr>
          <p:nvPr/>
        </p:nvSpPr>
        <p:spPr bwMode="auto">
          <a:xfrm>
            <a:off x="395288" y="1489075"/>
            <a:ext cx="1873250" cy="787400"/>
          </a:xfrm>
          <a:prstGeom prst="rect">
            <a:avLst/>
          </a:prstGeom>
        </p:spPr>
        <p:txBody>
          <a:bodyPr wrap="none" fromWordArt="1">
            <a:prstTxWarp prst="textPlain">
              <a:avLst>
                <a:gd name="adj" fmla="val 50000"/>
              </a:avLst>
            </a:prstTxWarp>
          </a:bodyPr>
          <a:lstStyle/>
          <a:p>
            <a:pPr algn="ctr"/>
            <a:r>
              <a:rPr lang="zh-TW" altLang="en-US" sz="3600" b="1" kern="10">
                <a:ln w="3175">
                  <a:solidFill>
                    <a:srgbClr val="000000"/>
                  </a:solidFill>
                  <a:round/>
                  <a:headEnd/>
                  <a:tailEnd/>
                </a:ln>
                <a:solidFill>
                  <a:srgbClr val="000080"/>
                </a:solidFill>
                <a:latin typeface="標楷體"/>
                <a:ea typeface="標楷體"/>
              </a:rPr>
              <a:t>辦公處所</a:t>
            </a:r>
          </a:p>
          <a:p>
            <a:pPr algn="ctr"/>
            <a:r>
              <a:rPr lang="zh-TW" altLang="en-US" sz="3600" b="1" kern="10">
                <a:ln w="3175">
                  <a:solidFill>
                    <a:srgbClr val="000000"/>
                  </a:solidFill>
                  <a:round/>
                  <a:headEnd/>
                  <a:tailEnd/>
                </a:ln>
                <a:solidFill>
                  <a:srgbClr val="000080"/>
                </a:solidFill>
                <a:latin typeface="標楷體"/>
                <a:ea typeface="標楷體"/>
              </a:rPr>
              <a:t>防火管理人</a:t>
            </a:r>
          </a:p>
        </p:txBody>
      </p:sp>
      <p:sp>
        <p:nvSpPr>
          <p:cNvPr id="112651" name="WordArt 18"/>
          <p:cNvSpPr>
            <a:spLocks noChangeArrowheads="1" noChangeShapeType="1" noTextEdit="1"/>
          </p:cNvSpPr>
          <p:nvPr/>
        </p:nvSpPr>
        <p:spPr bwMode="auto">
          <a:xfrm>
            <a:off x="6877050" y="1562100"/>
            <a:ext cx="2016125" cy="787400"/>
          </a:xfrm>
          <a:prstGeom prst="rect">
            <a:avLst/>
          </a:prstGeom>
        </p:spPr>
        <p:txBody>
          <a:bodyPr wrap="none" fromWordArt="1">
            <a:prstTxWarp prst="textPlain">
              <a:avLst>
                <a:gd name="adj" fmla="val 50000"/>
              </a:avLst>
            </a:prstTxWarp>
          </a:bodyPr>
          <a:lstStyle/>
          <a:p>
            <a:pPr algn="ctr"/>
            <a:r>
              <a:rPr lang="zh-TW" altLang="en-US" sz="3600" b="1" kern="10">
                <a:ln w="3175">
                  <a:solidFill>
                    <a:srgbClr val="000000"/>
                  </a:solidFill>
                  <a:round/>
                  <a:headEnd/>
                  <a:tailEnd/>
                </a:ln>
                <a:solidFill>
                  <a:srgbClr val="000080"/>
                </a:solidFill>
                <a:latin typeface="標楷體"/>
                <a:ea typeface="標楷體"/>
              </a:rPr>
              <a:t>工作場所</a:t>
            </a:r>
          </a:p>
          <a:p>
            <a:pPr algn="ctr"/>
            <a:r>
              <a:rPr lang="zh-TW" altLang="en-US" sz="3600" b="1" kern="10">
                <a:ln w="3175">
                  <a:solidFill>
                    <a:srgbClr val="000000"/>
                  </a:solidFill>
                  <a:round/>
                  <a:headEnd/>
                  <a:tailEnd/>
                </a:ln>
                <a:solidFill>
                  <a:srgbClr val="000080"/>
                </a:solidFill>
                <a:latin typeface="標楷體"/>
                <a:ea typeface="標楷體"/>
              </a:rPr>
              <a:t>現場急救人</a:t>
            </a:r>
          </a:p>
        </p:txBody>
      </p:sp>
      <p:sp>
        <p:nvSpPr>
          <p:cNvPr id="112652" name="WordArt 19"/>
          <p:cNvSpPr>
            <a:spLocks noChangeArrowheads="1" noChangeShapeType="1" noTextEdit="1"/>
          </p:cNvSpPr>
          <p:nvPr/>
        </p:nvSpPr>
        <p:spPr bwMode="auto">
          <a:xfrm>
            <a:off x="3119438" y="6237288"/>
            <a:ext cx="2879725" cy="333375"/>
          </a:xfrm>
          <a:prstGeom prst="rect">
            <a:avLst/>
          </a:prstGeom>
        </p:spPr>
        <p:txBody>
          <a:bodyPr wrap="none" fromWordArt="1">
            <a:prstTxWarp prst="textPlain">
              <a:avLst>
                <a:gd name="adj" fmla="val 50000"/>
              </a:avLst>
            </a:prstTxWarp>
          </a:bodyPr>
          <a:lstStyle/>
          <a:p>
            <a:pPr algn="ctr"/>
            <a:r>
              <a:rPr lang="zh-TW" altLang="en-US" sz="3600" b="1" kern="10">
                <a:ln w="3175">
                  <a:solidFill>
                    <a:srgbClr val="000000"/>
                  </a:solidFill>
                  <a:round/>
                  <a:headEnd/>
                  <a:tailEnd/>
                </a:ln>
                <a:solidFill>
                  <a:srgbClr val="000080"/>
                </a:solidFill>
                <a:latin typeface="標楷體"/>
                <a:ea typeface="標楷體"/>
              </a:rPr>
              <a:t>公寓大廈管理人</a:t>
            </a:r>
          </a:p>
        </p:txBody>
      </p:sp>
      <p:sp>
        <p:nvSpPr>
          <p:cNvPr id="112653" name="WordArt 25"/>
          <p:cNvSpPr>
            <a:spLocks noChangeArrowheads="1" noChangeShapeType="1" noTextEdit="1"/>
          </p:cNvSpPr>
          <p:nvPr/>
        </p:nvSpPr>
        <p:spPr bwMode="auto">
          <a:xfrm>
            <a:off x="250825" y="5018088"/>
            <a:ext cx="2016125" cy="787400"/>
          </a:xfrm>
          <a:prstGeom prst="rect">
            <a:avLst/>
          </a:prstGeom>
        </p:spPr>
        <p:txBody>
          <a:bodyPr wrap="none" fromWordArt="1">
            <a:prstTxWarp prst="textPlain">
              <a:avLst>
                <a:gd name="adj" fmla="val 50000"/>
              </a:avLst>
            </a:prstTxWarp>
          </a:bodyPr>
          <a:lstStyle/>
          <a:p>
            <a:pPr algn="ctr"/>
            <a:r>
              <a:rPr lang="zh-TW" altLang="en-US" sz="3600" b="1" kern="10" dirty="0">
                <a:ln w="3175">
                  <a:solidFill>
                    <a:srgbClr val="000000"/>
                  </a:solidFill>
                  <a:round/>
                  <a:headEnd/>
                  <a:tailEnd/>
                </a:ln>
                <a:solidFill>
                  <a:srgbClr val="000080"/>
                </a:solidFill>
                <a:latin typeface="標楷體"/>
                <a:ea typeface="標楷體"/>
              </a:rPr>
              <a:t>職業安全衛生</a:t>
            </a:r>
          </a:p>
          <a:p>
            <a:pPr algn="ctr"/>
            <a:r>
              <a:rPr lang="zh-TW" altLang="en-US" sz="3600" b="1" kern="10" dirty="0">
                <a:ln w="3175">
                  <a:solidFill>
                    <a:srgbClr val="000000"/>
                  </a:solidFill>
                  <a:round/>
                  <a:headEnd/>
                  <a:tailEnd/>
                </a:ln>
                <a:solidFill>
                  <a:srgbClr val="000080"/>
                </a:solidFill>
                <a:latin typeface="標楷體"/>
                <a:ea typeface="標楷體"/>
              </a:rPr>
              <a:t>業務主管</a:t>
            </a:r>
          </a:p>
        </p:txBody>
      </p:sp>
      <p:sp>
        <p:nvSpPr>
          <p:cNvPr id="112655" name="投影片編號版面配置區 14"/>
          <p:cNvSpPr>
            <a:spLocks noGrp="1"/>
          </p:cNvSpPr>
          <p:nvPr>
            <p:ph type="sldNum" sz="quarter" idx="10"/>
          </p:nvPr>
        </p:nvSpPr>
        <p:spPr bwMode="auto">
          <a:noFill/>
          <a:ln>
            <a:round/>
            <a:headEnd/>
            <a:tailEnd/>
          </a:ln>
        </p:spPr>
        <p:txBody>
          <a:bodyPr vert="horz" wrap="square" numCol="1" anchor="t" anchorCtr="0" compatLnSpc="1">
            <a:prstTxWarp prst="textNoShape">
              <a:avLst/>
            </a:prstTxWarp>
          </a:bodyPr>
          <a:lstStyle/>
          <a:p>
            <a:fld id="{2EF14EEE-0940-4DEB-8150-FEB8A9746978}" type="slidenum">
              <a:rPr lang="en-US" altLang="zh-TW" smtClean="0"/>
              <a:pPr/>
              <a:t>40</a:t>
            </a:fld>
            <a:endParaRPr lang="en-US" altLang="zh-TW" smtClean="0"/>
          </a:p>
        </p:txBody>
      </p:sp>
      <p:pic>
        <p:nvPicPr>
          <p:cNvPr id="11266" name="Picture 2" descr="ãå¾·æè²¡ç¶ç§æå¤§å­¸ãçåçæå°çµæ"/>
          <p:cNvPicPr>
            <a:picLocks noChangeAspect="1" noChangeArrowheads="1"/>
          </p:cNvPicPr>
          <p:nvPr/>
        </p:nvPicPr>
        <p:blipFill>
          <a:blip r:embed="rId2" cstate="print"/>
          <a:srcRect/>
          <a:stretch>
            <a:fillRect/>
          </a:stretch>
        </p:blipFill>
        <p:spPr bwMode="auto">
          <a:xfrm>
            <a:off x="2699791" y="1196752"/>
            <a:ext cx="3816425" cy="4824536"/>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WordArt 5"/>
          <p:cNvSpPr>
            <a:spLocks noChangeArrowheads="1" noChangeShapeType="1" noTextEdit="1"/>
          </p:cNvSpPr>
          <p:nvPr/>
        </p:nvSpPr>
        <p:spPr bwMode="auto">
          <a:xfrm>
            <a:off x="611188" y="405483"/>
            <a:ext cx="7993062" cy="503237"/>
          </a:xfrm>
          <a:prstGeom prst="rect">
            <a:avLst/>
          </a:prstGeom>
        </p:spPr>
        <p:txBody>
          <a:bodyPr wrap="none" lIns="91431" tIns="45715" rIns="91431" bIns="45715" fromWordArt="1">
            <a:prstTxWarp prst="textPlain">
              <a:avLst>
                <a:gd name="adj" fmla="val 50000"/>
              </a:avLst>
            </a:prstTxWarp>
          </a:bodyPr>
          <a:lstStyle/>
          <a:p>
            <a:pPr algn="ctr">
              <a:defRPr/>
            </a:pPr>
            <a:r>
              <a:rPr lang="zh-TW" altLang="en-US" b="1" dirty="0">
                <a:latin typeface="標楷體" pitchFamily="65" charset="-120"/>
                <a:ea typeface="標楷體" pitchFamily="65" charset="-120"/>
              </a:rPr>
              <a:t>職業安全生管理</a:t>
            </a:r>
            <a:r>
              <a:rPr lang="zh-TW" altLang="en-US" b="1" dirty="0" smtClean="0">
                <a:latin typeface="標楷體" pitchFamily="65" charset="-120"/>
                <a:ea typeface="標楷體" pitchFamily="65" charset="-120"/>
              </a:rPr>
              <a:t>系統</a:t>
            </a:r>
            <a:r>
              <a:rPr lang="en-US" altLang="zh-TW" b="1" dirty="0" smtClean="0">
                <a:latin typeface="標楷體" pitchFamily="65" charset="-120"/>
                <a:ea typeface="標楷體" pitchFamily="65" charset="-120"/>
              </a:rPr>
              <a:t>TOSHMS</a:t>
            </a:r>
            <a:endParaRPr lang="zh-TW" altLang="en-US" b="1" dirty="0">
              <a:latin typeface="標楷體" pitchFamily="65" charset="-120"/>
              <a:ea typeface="標楷體" pitchFamily="65" charset="-120"/>
            </a:endParaRPr>
          </a:p>
        </p:txBody>
      </p:sp>
      <p:sp>
        <p:nvSpPr>
          <p:cNvPr id="696327" name="WordArt 7"/>
          <p:cNvSpPr>
            <a:spLocks noChangeArrowheads="1" noChangeShapeType="1" noTextEdit="1"/>
          </p:cNvSpPr>
          <p:nvPr/>
        </p:nvSpPr>
        <p:spPr bwMode="auto">
          <a:xfrm>
            <a:off x="5436096" y="3212976"/>
            <a:ext cx="3168352" cy="1368549"/>
          </a:xfrm>
          <a:prstGeom prst="rect">
            <a:avLst/>
          </a:prstGeom>
          <a:ln>
            <a:solidFill>
              <a:srgbClr val="002060"/>
            </a:solidFill>
          </a:ln>
        </p:spPr>
        <p:txBody>
          <a:bodyPr wrap="none" lIns="91431" tIns="45715" rIns="91431" bIns="45715" fromWordArt="1">
            <a:prstTxWarp prst="textPlain">
              <a:avLst>
                <a:gd name="adj" fmla="val 50000"/>
              </a:avLst>
            </a:prstTxWarp>
          </a:bodyPr>
          <a:lstStyle/>
          <a:p>
            <a:pPr>
              <a:defRPr/>
            </a:pPr>
            <a:r>
              <a:rPr lang="zh-TW" altLang="en-US" sz="3600" b="1" dirty="0">
                <a:latin typeface="標楷體" pitchFamily="65" charset="-120"/>
                <a:ea typeface="標楷體" pitchFamily="65" charset="-120"/>
              </a:rPr>
              <a:t>規劃與實施</a:t>
            </a:r>
          </a:p>
          <a:p>
            <a:pPr>
              <a:defRPr/>
            </a:pPr>
            <a:r>
              <a:rPr lang="en-US" altLang="zh-TW" sz="3600" b="1" dirty="0">
                <a:latin typeface="標楷體" pitchFamily="65" charset="-120"/>
                <a:ea typeface="標楷體" pitchFamily="65" charset="-120"/>
              </a:rPr>
              <a:t>4.3.1 </a:t>
            </a:r>
            <a:r>
              <a:rPr lang="zh-TW" altLang="en-US" sz="3600" b="1" dirty="0">
                <a:latin typeface="標楷體" pitchFamily="65" charset="-120"/>
                <a:ea typeface="標楷體" pitchFamily="65" charset="-120"/>
              </a:rPr>
              <a:t>先期審查</a:t>
            </a:r>
          </a:p>
          <a:p>
            <a:pPr>
              <a:defRPr/>
            </a:pPr>
            <a:r>
              <a:rPr lang="en-US" altLang="zh-TW" sz="3600" b="1" dirty="0">
                <a:latin typeface="標楷體" pitchFamily="65" charset="-120"/>
                <a:ea typeface="標楷體" pitchFamily="65" charset="-120"/>
              </a:rPr>
              <a:t>4.3.2 </a:t>
            </a:r>
            <a:r>
              <a:rPr lang="zh-TW" altLang="en-US" sz="3600" b="1" dirty="0">
                <a:latin typeface="標楷體" pitchFamily="65" charset="-120"/>
                <a:ea typeface="標楷體" pitchFamily="65" charset="-120"/>
              </a:rPr>
              <a:t>系統規劃、建立與實施</a:t>
            </a:r>
          </a:p>
          <a:p>
            <a:pPr>
              <a:defRPr/>
            </a:pPr>
            <a:r>
              <a:rPr lang="en-US" altLang="zh-TW" sz="3600" b="1" dirty="0">
                <a:latin typeface="標楷體" pitchFamily="65" charset="-120"/>
                <a:ea typeface="標楷體" pitchFamily="65" charset="-120"/>
              </a:rPr>
              <a:t>4.3.3 </a:t>
            </a:r>
            <a:r>
              <a:rPr lang="zh-TW" altLang="en-US" sz="3600" b="1" dirty="0">
                <a:latin typeface="標楷體" pitchFamily="65" charset="-120"/>
                <a:ea typeface="標楷體" pitchFamily="65" charset="-120"/>
              </a:rPr>
              <a:t>職業安全衛生目標</a:t>
            </a:r>
            <a:endParaRPr lang="zh-TW" altLang="en-US" sz="3600" b="1" kern="10" dirty="0">
              <a:ln w="9525">
                <a:solidFill>
                  <a:srgbClr val="000000"/>
                </a:solidFill>
                <a:round/>
                <a:headEnd/>
                <a:tailEnd/>
              </a:ln>
              <a:solidFill>
                <a:srgbClr val="000000"/>
              </a:solidFill>
              <a:latin typeface="標楷體" pitchFamily="65" charset="-120"/>
              <a:ea typeface="標楷體" pitchFamily="65" charset="-120"/>
            </a:endParaRPr>
          </a:p>
        </p:txBody>
      </p:sp>
      <p:sp>
        <p:nvSpPr>
          <p:cNvPr id="696328" name="WordArt 8"/>
          <p:cNvSpPr>
            <a:spLocks noChangeArrowheads="1" noChangeShapeType="1" noTextEdit="1"/>
          </p:cNvSpPr>
          <p:nvPr/>
        </p:nvSpPr>
        <p:spPr bwMode="auto">
          <a:xfrm>
            <a:off x="5436096" y="4725144"/>
            <a:ext cx="3203847" cy="1440160"/>
          </a:xfrm>
          <a:prstGeom prst="rect">
            <a:avLst/>
          </a:prstGeom>
          <a:ln>
            <a:solidFill>
              <a:srgbClr val="002060"/>
            </a:solidFill>
          </a:ln>
        </p:spPr>
        <p:txBody>
          <a:bodyPr wrap="none" lIns="91431" tIns="45715" rIns="91431" bIns="45715" fromWordArt="1">
            <a:prstTxWarp prst="textPlain">
              <a:avLst>
                <a:gd name="adj" fmla="val 50000"/>
              </a:avLst>
            </a:prstTxWarp>
          </a:bodyPr>
          <a:lstStyle/>
          <a:p>
            <a:pPr>
              <a:defRPr/>
            </a:pPr>
            <a:r>
              <a:rPr lang="en-US" altLang="zh-TW" sz="3600" b="1" dirty="0">
                <a:latin typeface="標楷體" pitchFamily="65" charset="-120"/>
                <a:ea typeface="標楷體" pitchFamily="65" charset="-120"/>
              </a:rPr>
              <a:t>4.3.4 </a:t>
            </a:r>
            <a:r>
              <a:rPr lang="zh-TW" altLang="en-US" sz="3600" b="1" dirty="0">
                <a:latin typeface="標楷體" pitchFamily="65" charset="-120"/>
                <a:ea typeface="標楷體" pitchFamily="65" charset="-120"/>
              </a:rPr>
              <a:t>預防與控制措施</a:t>
            </a:r>
          </a:p>
          <a:p>
            <a:pPr>
              <a:defRPr/>
            </a:pPr>
            <a:r>
              <a:rPr lang="en-US" altLang="zh-TW" sz="3600" b="1" dirty="0">
                <a:latin typeface="標楷體" pitchFamily="65" charset="-120"/>
                <a:ea typeface="標楷體" pitchFamily="65" charset="-120"/>
              </a:rPr>
              <a:t>4.3.5 </a:t>
            </a:r>
            <a:r>
              <a:rPr lang="zh-TW" altLang="en-US" sz="3600" b="1" dirty="0">
                <a:latin typeface="標楷體" pitchFamily="65" charset="-120"/>
                <a:ea typeface="標楷體" pitchFamily="65" charset="-120"/>
              </a:rPr>
              <a:t>變更管理</a:t>
            </a:r>
          </a:p>
          <a:p>
            <a:pPr>
              <a:defRPr/>
            </a:pPr>
            <a:r>
              <a:rPr lang="en-US" altLang="zh-TW" sz="3600" b="1" dirty="0">
                <a:latin typeface="標楷體" pitchFamily="65" charset="-120"/>
                <a:ea typeface="標楷體" pitchFamily="65" charset="-120"/>
              </a:rPr>
              <a:t>4.3.6 </a:t>
            </a:r>
            <a:r>
              <a:rPr lang="zh-TW" altLang="en-US" sz="3600" b="1" dirty="0">
                <a:latin typeface="標楷體" pitchFamily="65" charset="-120"/>
                <a:ea typeface="標楷體" pitchFamily="65" charset="-120"/>
              </a:rPr>
              <a:t>緊急應變措施</a:t>
            </a:r>
          </a:p>
          <a:p>
            <a:pPr>
              <a:defRPr/>
            </a:pPr>
            <a:r>
              <a:rPr lang="en-US" altLang="zh-TW" sz="3600" b="1" dirty="0">
                <a:latin typeface="標楷體" pitchFamily="65" charset="-120"/>
                <a:ea typeface="標楷體" pitchFamily="65" charset="-120"/>
              </a:rPr>
              <a:t>4.3.7 </a:t>
            </a:r>
            <a:r>
              <a:rPr lang="zh-TW" altLang="en-US" sz="3600" b="1" dirty="0">
                <a:latin typeface="標楷體" pitchFamily="65" charset="-120"/>
                <a:ea typeface="標楷體" pitchFamily="65" charset="-120"/>
              </a:rPr>
              <a:t>採購管理</a:t>
            </a:r>
          </a:p>
          <a:p>
            <a:pPr>
              <a:defRPr/>
            </a:pPr>
            <a:r>
              <a:rPr lang="en-US" altLang="zh-TW" sz="3600" b="1" dirty="0">
                <a:latin typeface="標楷體" pitchFamily="65" charset="-120"/>
                <a:ea typeface="標楷體" pitchFamily="65" charset="-120"/>
              </a:rPr>
              <a:t>4.3.8</a:t>
            </a:r>
            <a:r>
              <a:rPr lang="zh-TW" altLang="en-US" sz="3600" b="1" dirty="0">
                <a:latin typeface="標楷體" pitchFamily="65" charset="-120"/>
                <a:ea typeface="標楷體" pitchFamily="65" charset="-120"/>
              </a:rPr>
              <a:t>承攬管理</a:t>
            </a:r>
            <a:endParaRPr lang="zh-TW" altLang="en-US" sz="3600" b="1" kern="10" dirty="0">
              <a:ln w="9525">
                <a:solidFill>
                  <a:srgbClr val="000000"/>
                </a:solidFill>
                <a:round/>
                <a:headEnd/>
                <a:tailEnd/>
              </a:ln>
              <a:solidFill>
                <a:srgbClr val="000000"/>
              </a:solidFill>
              <a:latin typeface="標楷體" pitchFamily="65" charset="-120"/>
              <a:ea typeface="標楷體" pitchFamily="65" charset="-120"/>
            </a:endParaRPr>
          </a:p>
        </p:txBody>
      </p:sp>
      <p:sp>
        <p:nvSpPr>
          <p:cNvPr id="696329" name="WordArt 9"/>
          <p:cNvSpPr>
            <a:spLocks noChangeArrowheads="1" noChangeShapeType="1" noTextEdit="1"/>
          </p:cNvSpPr>
          <p:nvPr/>
        </p:nvSpPr>
        <p:spPr bwMode="auto">
          <a:xfrm>
            <a:off x="539552" y="2996952"/>
            <a:ext cx="2780853" cy="1008112"/>
          </a:xfrm>
          <a:prstGeom prst="rect">
            <a:avLst/>
          </a:prstGeom>
          <a:ln>
            <a:solidFill>
              <a:srgbClr val="002060"/>
            </a:solidFill>
          </a:ln>
        </p:spPr>
        <p:txBody>
          <a:bodyPr wrap="none" lIns="91431" tIns="45715" rIns="91431" bIns="45715" fromWordArt="1">
            <a:prstTxWarp prst="textPlain">
              <a:avLst>
                <a:gd name="adj" fmla="val 50000"/>
              </a:avLst>
            </a:prstTxWarp>
          </a:bodyPr>
          <a:lstStyle/>
          <a:p>
            <a:pPr>
              <a:defRPr/>
            </a:pPr>
            <a:r>
              <a:rPr lang="zh-TW" altLang="en-US" sz="3600" b="1" dirty="0">
                <a:latin typeface="標楷體" pitchFamily="65" charset="-120"/>
                <a:ea typeface="標楷體" pitchFamily="65" charset="-120"/>
              </a:rPr>
              <a:t>改善措施</a:t>
            </a:r>
          </a:p>
          <a:p>
            <a:pPr>
              <a:defRPr/>
            </a:pPr>
            <a:r>
              <a:rPr lang="en-US" altLang="zh-TW" sz="3600" b="1" dirty="0">
                <a:latin typeface="標楷體" pitchFamily="65" charset="-120"/>
                <a:ea typeface="標楷體" pitchFamily="65" charset="-120"/>
              </a:rPr>
              <a:t>4.5.1 </a:t>
            </a:r>
            <a:r>
              <a:rPr lang="zh-TW" altLang="en-US" sz="3600" b="1" dirty="0">
                <a:latin typeface="標楷體" pitchFamily="65" charset="-120"/>
                <a:ea typeface="標楷體" pitchFamily="65" charset="-120"/>
              </a:rPr>
              <a:t>預防與矯正措施</a:t>
            </a:r>
          </a:p>
          <a:p>
            <a:pPr>
              <a:defRPr/>
            </a:pPr>
            <a:r>
              <a:rPr lang="en-US" altLang="zh-TW" sz="3600" b="1" dirty="0">
                <a:latin typeface="標楷體" pitchFamily="65" charset="-120"/>
                <a:ea typeface="標楷體" pitchFamily="65" charset="-120"/>
              </a:rPr>
              <a:t>4.5.2</a:t>
            </a:r>
            <a:r>
              <a:rPr lang="zh-TW" altLang="en-US" sz="3600" b="1" dirty="0">
                <a:latin typeface="標楷體" pitchFamily="65" charset="-120"/>
                <a:ea typeface="標楷體" pitchFamily="65" charset="-120"/>
              </a:rPr>
              <a:t>持續改善</a:t>
            </a:r>
            <a:r>
              <a:rPr lang="zh-TW" altLang="en-US" sz="3600" b="1" kern="10" dirty="0">
                <a:ln w="9525">
                  <a:solidFill>
                    <a:srgbClr val="000000"/>
                  </a:solidFill>
                  <a:round/>
                  <a:headEnd/>
                  <a:tailEnd/>
                </a:ln>
                <a:solidFill>
                  <a:srgbClr val="000000"/>
                </a:solidFill>
                <a:latin typeface="標楷體" pitchFamily="65" charset="-120"/>
                <a:ea typeface="標楷體" pitchFamily="65" charset="-120"/>
              </a:rPr>
              <a:t>組</a:t>
            </a:r>
          </a:p>
        </p:txBody>
      </p:sp>
      <p:sp>
        <p:nvSpPr>
          <p:cNvPr id="696330" name="WordArt 10"/>
          <p:cNvSpPr>
            <a:spLocks noChangeArrowheads="1" noChangeShapeType="1" noTextEdit="1"/>
          </p:cNvSpPr>
          <p:nvPr/>
        </p:nvSpPr>
        <p:spPr bwMode="auto">
          <a:xfrm>
            <a:off x="539552" y="4149080"/>
            <a:ext cx="2880320" cy="1800200"/>
          </a:xfrm>
          <a:prstGeom prst="rect">
            <a:avLst/>
          </a:prstGeom>
          <a:ln>
            <a:solidFill>
              <a:srgbClr val="002060"/>
            </a:solidFill>
          </a:ln>
        </p:spPr>
        <p:txBody>
          <a:bodyPr wrap="none" lIns="91431" tIns="45715" rIns="91431" bIns="45715" fromWordArt="1">
            <a:prstTxWarp prst="textPlain">
              <a:avLst>
                <a:gd name="adj" fmla="val 50000"/>
              </a:avLst>
            </a:prstTxWarp>
          </a:bodyPr>
          <a:lstStyle/>
          <a:p>
            <a:pPr>
              <a:defRPr/>
            </a:pPr>
            <a:r>
              <a:rPr lang="zh-TW" altLang="en-US" sz="3600" b="1" dirty="0">
                <a:latin typeface="標楷體" pitchFamily="65" charset="-120"/>
                <a:ea typeface="標楷體" pitchFamily="65" charset="-120"/>
              </a:rPr>
              <a:t>評估</a:t>
            </a:r>
          </a:p>
          <a:p>
            <a:pPr>
              <a:defRPr/>
            </a:pPr>
            <a:r>
              <a:rPr lang="en-US" altLang="zh-TW" sz="3600" b="1" dirty="0">
                <a:latin typeface="標楷體" pitchFamily="65" charset="-120"/>
                <a:ea typeface="標楷體" pitchFamily="65" charset="-120"/>
              </a:rPr>
              <a:t>4.4.1 </a:t>
            </a:r>
            <a:r>
              <a:rPr lang="zh-TW" altLang="en-US" sz="3600" b="1" dirty="0">
                <a:latin typeface="標楷體" pitchFamily="65" charset="-120"/>
                <a:ea typeface="標楷體" pitchFamily="65" charset="-120"/>
              </a:rPr>
              <a:t>績效監督與量測</a:t>
            </a:r>
          </a:p>
          <a:p>
            <a:pPr>
              <a:defRPr/>
            </a:pPr>
            <a:r>
              <a:rPr lang="en-US" altLang="zh-TW" sz="3600" b="1" dirty="0">
                <a:latin typeface="標楷體" pitchFamily="65" charset="-120"/>
                <a:ea typeface="標楷體" pitchFamily="65" charset="-120"/>
              </a:rPr>
              <a:t>4.4.2 </a:t>
            </a:r>
            <a:r>
              <a:rPr lang="zh-TW" altLang="en-US" sz="3600" b="1" dirty="0">
                <a:latin typeface="標楷體" pitchFamily="65" charset="-120"/>
                <a:ea typeface="標楷體" pitchFamily="65" charset="-120"/>
              </a:rPr>
              <a:t>調查與工作有關的傷</a:t>
            </a:r>
          </a:p>
          <a:p>
            <a:pPr>
              <a:defRPr/>
            </a:pPr>
            <a:r>
              <a:rPr lang="zh-TW" altLang="en-US" sz="3600" b="1" dirty="0">
                <a:latin typeface="標楷體" pitchFamily="65" charset="-120"/>
                <a:ea typeface="標楷體" pitchFamily="65" charset="-120"/>
              </a:rPr>
              <a:t>害、不健康、疾病和事故</a:t>
            </a:r>
          </a:p>
          <a:p>
            <a:pPr>
              <a:defRPr/>
            </a:pPr>
            <a:r>
              <a:rPr lang="zh-TW" altLang="en-US" sz="3600" b="1" dirty="0">
                <a:latin typeface="標楷體" pitchFamily="65" charset="-120"/>
                <a:ea typeface="標楷體" pitchFamily="65" charset="-120"/>
              </a:rPr>
              <a:t>及其對安全衛生績效影響</a:t>
            </a:r>
          </a:p>
          <a:p>
            <a:pPr>
              <a:defRPr/>
            </a:pPr>
            <a:r>
              <a:rPr lang="zh-TW" altLang="en-US" sz="3600" b="1" dirty="0">
                <a:latin typeface="標楷體" pitchFamily="65" charset="-120"/>
                <a:ea typeface="標楷體" pitchFamily="65" charset="-120"/>
              </a:rPr>
              <a:t>的調查</a:t>
            </a:r>
          </a:p>
          <a:p>
            <a:pPr>
              <a:defRPr/>
            </a:pPr>
            <a:r>
              <a:rPr lang="en-US" altLang="zh-TW" sz="3600" b="1" dirty="0">
                <a:latin typeface="標楷體" pitchFamily="65" charset="-120"/>
                <a:ea typeface="標楷體" pitchFamily="65" charset="-120"/>
              </a:rPr>
              <a:t>4.4.3 </a:t>
            </a:r>
            <a:r>
              <a:rPr lang="zh-TW" altLang="en-US" sz="3600" b="1" dirty="0">
                <a:latin typeface="標楷體" pitchFamily="65" charset="-120"/>
                <a:ea typeface="標楷體" pitchFamily="65" charset="-120"/>
              </a:rPr>
              <a:t>稽核</a:t>
            </a:r>
          </a:p>
          <a:p>
            <a:pPr>
              <a:defRPr/>
            </a:pPr>
            <a:r>
              <a:rPr lang="en-US" altLang="zh-TW" sz="3600" b="1" dirty="0">
                <a:latin typeface="標楷體" pitchFamily="65" charset="-120"/>
                <a:ea typeface="標楷體" pitchFamily="65" charset="-120"/>
              </a:rPr>
              <a:t>4.4.4</a:t>
            </a:r>
            <a:r>
              <a:rPr lang="zh-TW" altLang="en-US" sz="3600" b="1" dirty="0">
                <a:latin typeface="標楷體" pitchFamily="65" charset="-120"/>
                <a:ea typeface="標楷體" pitchFamily="65" charset="-120"/>
              </a:rPr>
              <a:t>管理階層審查</a:t>
            </a:r>
            <a:endParaRPr lang="zh-TW" altLang="en-US" sz="3600" b="1" kern="10" dirty="0">
              <a:ln w="9525">
                <a:solidFill>
                  <a:srgbClr val="000000"/>
                </a:solidFill>
                <a:round/>
                <a:headEnd/>
                <a:tailEnd/>
              </a:ln>
              <a:solidFill>
                <a:srgbClr val="000000"/>
              </a:solidFill>
              <a:latin typeface="標楷體" pitchFamily="65" charset="-120"/>
              <a:ea typeface="標楷體" pitchFamily="65" charset="-120"/>
            </a:endParaRPr>
          </a:p>
        </p:txBody>
      </p:sp>
      <p:sp>
        <p:nvSpPr>
          <p:cNvPr id="120842" name="Line 12"/>
          <p:cNvSpPr>
            <a:spLocks noChangeShapeType="1"/>
          </p:cNvSpPr>
          <p:nvPr/>
        </p:nvSpPr>
        <p:spPr bwMode="auto">
          <a:xfrm>
            <a:off x="287338" y="980728"/>
            <a:ext cx="8532812" cy="0"/>
          </a:xfrm>
          <a:prstGeom prst="line">
            <a:avLst/>
          </a:prstGeom>
          <a:noFill/>
          <a:ln w="76200">
            <a:solidFill>
              <a:srgbClr val="FF0000"/>
            </a:solidFill>
            <a:round/>
            <a:headEnd/>
            <a:tailEnd/>
          </a:ln>
        </p:spPr>
        <p:txBody>
          <a:bodyPr lIns="91431" tIns="45715" rIns="91431" bIns="45715"/>
          <a:lstStyle/>
          <a:p>
            <a:endParaRPr lang="zh-TW" altLang="en-US"/>
          </a:p>
        </p:txBody>
      </p:sp>
      <p:sp>
        <p:nvSpPr>
          <p:cNvPr id="20" name="圓角矩形圖說文字 19"/>
          <p:cNvSpPr/>
          <p:nvPr/>
        </p:nvSpPr>
        <p:spPr>
          <a:xfrm>
            <a:off x="5076056" y="1052736"/>
            <a:ext cx="3455988" cy="1727200"/>
          </a:xfrm>
          <a:prstGeom prst="wedgeRoundRectCallout">
            <a:avLst>
              <a:gd name="adj1" fmla="val -26532"/>
              <a:gd name="adj2" fmla="val 66836"/>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defRPr/>
            </a:pPr>
            <a:r>
              <a:rPr lang="zh-TW" altLang="en-US" sz="2400" dirty="0">
                <a:solidFill>
                  <a:schemeClr val="tx1"/>
                </a:solidFill>
                <a:latin typeface="標楷體" pitchFamily="65" charset="-120"/>
                <a:ea typeface="標楷體" pitchFamily="65" charset="-120"/>
              </a:rPr>
              <a:t>組織設計</a:t>
            </a:r>
          </a:p>
          <a:p>
            <a:pPr>
              <a:defRPr/>
            </a:pPr>
            <a:r>
              <a:rPr lang="en-US" altLang="zh-TW" sz="2400" dirty="0">
                <a:solidFill>
                  <a:schemeClr val="tx1"/>
                </a:solidFill>
                <a:latin typeface="標楷體" pitchFamily="65" charset="-120"/>
                <a:ea typeface="標楷體" pitchFamily="65" charset="-120"/>
              </a:rPr>
              <a:t>4.2.1 </a:t>
            </a:r>
            <a:r>
              <a:rPr lang="zh-TW" altLang="en-US" sz="2400" dirty="0">
                <a:solidFill>
                  <a:schemeClr val="tx1"/>
                </a:solidFill>
                <a:latin typeface="標楷體" pitchFamily="65" charset="-120"/>
                <a:ea typeface="標楷體" pitchFamily="65" charset="-120"/>
              </a:rPr>
              <a:t>責任與義務</a:t>
            </a:r>
          </a:p>
          <a:p>
            <a:pPr>
              <a:defRPr/>
            </a:pPr>
            <a:r>
              <a:rPr lang="en-US" altLang="zh-TW" sz="2400" dirty="0">
                <a:solidFill>
                  <a:schemeClr val="tx1"/>
                </a:solidFill>
                <a:latin typeface="標楷體" pitchFamily="65" charset="-120"/>
                <a:ea typeface="標楷體" pitchFamily="65" charset="-120"/>
              </a:rPr>
              <a:t>4.2.2 </a:t>
            </a:r>
            <a:r>
              <a:rPr lang="zh-TW" altLang="en-US" sz="2400" dirty="0">
                <a:solidFill>
                  <a:schemeClr val="tx1"/>
                </a:solidFill>
                <a:latin typeface="標楷體" pitchFamily="65" charset="-120"/>
                <a:ea typeface="標楷體" pitchFamily="65" charset="-120"/>
              </a:rPr>
              <a:t>能力與訓練</a:t>
            </a:r>
          </a:p>
          <a:p>
            <a:pPr>
              <a:defRPr/>
            </a:pPr>
            <a:r>
              <a:rPr lang="en-US" altLang="zh-TW" sz="2400" dirty="0">
                <a:solidFill>
                  <a:schemeClr val="tx1"/>
                </a:solidFill>
                <a:latin typeface="標楷體" pitchFamily="65" charset="-120"/>
                <a:ea typeface="標楷體" pitchFamily="65" charset="-120"/>
              </a:rPr>
              <a:t>4.2.3 </a:t>
            </a:r>
            <a:r>
              <a:rPr lang="zh-TW" altLang="en-US" sz="2400" dirty="0">
                <a:solidFill>
                  <a:schemeClr val="tx1"/>
                </a:solidFill>
                <a:latin typeface="標楷體" pitchFamily="65" charset="-120"/>
                <a:ea typeface="標楷體" pitchFamily="65" charset="-120"/>
              </a:rPr>
              <a:t>管理系統文件化</a:t>
            </a:r>
          </a:p>
          <a:p>
            <a:pPr>
              <a:defRPr/>
            </a:pPr>
            <a:r>
              <a:rPr lang="en-US" altLang="zh-TW" sz="2400" dirty="0">
                <a:solidFill>
                  <a:schemeClr val="tx1"/>
                </a:solidFill>
                <a:latin typeface="標楷體" pitchFamily="65" charset="-120"/>
                <a:ea typeface="標楷體" pitchFamily="65" charset="-120"/>
              </a:rPr>
              <a:t>4.2.4 </a:t>
            </a:r>
            <a:r>
              <a:rPr lang="zh-TW" altLang="en-US" sz="2400" dirty="0">
                <a:solidFill>
                  <a:schemeClr val="tx1"/>
                </a:solidFill>
                <a:latin typeface="標楷體" pitchFamily="65" charset="-120"/>
                <a:ea typeface="標楷體" pitchFamily="65" charset="-120"/>
              </a:rPr>
              <a:t>溝通</a:t>
            </a:r>
          </a:p>
        </p:txBody>
      </p:sp>
      <p:sp>
        <p:nvSpPr>
          <p:cNvPr id="21" name="圓角矩形圖說文字 20"/>
          <p:cNvSpPr/>
          <p:nvPr/>
        </p:nvSpPr>
        <p:spPr>
          <a:xfrm>
            <a:off x="3276600" y="981075"/>
            <a:ext cx="1800225" cy="935038"/>
          </a:xfrm>
          <a:prstGeom prst="wedgeRoundRectCallout">
            <a:avLst>
              <a:gd name="adj1" fmla="val 69996"/>
              <a:gd name="adj2" fmla="val -19578"/>
              <a:gd name="adj3" fmla="val 16667"/>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a:defRPr/>
            </a:pPr>
            <a:r>
              <a:rPr lang="zh-TW" altLang="en-US" sz="2400" b="1" dirty="0">
                <a:solidFill>
                  <a:schemeClr val="bg2"/>
                </a:solidFill>
                <a:latin typeface="標楷體" pitchFamily="65" charset="-120"/>
                <a:ea typeface="標楷體" pitchFamily="65" charset="-120"/>
              </a:rPr>
              <a:t>計畫方針</a:t>
            </a:r>
            <a:endParaRPr lang="en-US" altLang="zh-TW" sz="2400" b="1" dirty="0">
              <a:solidFill>
                <a:schemeClr val="bg2"/>
              </a:solidFill>
              <a:latin typeface="標楷體" pitchFamily="65" charset="-120"/>
              <a:ea typeface="標楷體" pitchFamily="65" charset="-120"/>
            </a:endParaRPr>
          </a:p>
          <a:p>
            <a:pPr algn="ctr">
              <a:defRPr/>
            </a:pPr>
            <a:r>
              <a:rPr lang="zh-TW" altLang="en-US" sz="2400" b="1" dirty="0">
                <a:solidFill>
                  <a:schemeClr val="bg2"/>
                </a:solidFill>
                <a:latin typeface="標楷體" pitchFamily="65" charset="-120"/>
                <a:ea typeface="標楷體" pitchFamily="65" charset="-120"/>
              </a:rPr>
              <a:t>可行有效</a:t>
            </a:r>
            <a:endParaRPr lang="zh-TW" altLang="en-US" sz="2400" dirty="0">
              <a:solidFill>
                <a:schemeClr val="bg2"/>
              </a:solidFill>
              <a:latin typeface="標楷體" pitchFamily="65" charset="-120"/>
              <a:ea typeface="標楷體" pitchFamily="65" charset="-120"/>
            </a:endParaRPr>
          </a:p>
        </p:txBody>
      </p:sp>
      <p:sp>
        <p:nvSpPr>
          <p:cNvPr id="22" name="圓角矩形圖說文字 21"/>
          <p:cNvSpPr/>
          <p:nvPr/>
        </p:nvSpPr>
        <p:spPr>
          <a:xfrm>
            <a:off x="538311" y="1341636"/>
            <a:ext cx="2449513" cy="1511300"/>
          </a:xfrm>
          <a:prstGeom prst="wedgeRoundRectCallout">
            <a:avLst>
              <a:gd name="adj1" fmla="val 69213"/>
              <a:gd name="adj2" fmla="val -23620"/>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defRPr/>
            </a:pPr>
            <a:r>
              <a:rPr lang="zh-TW" altLang="en-US" sz="2400" dirty="0">
                <a:solidFill>
                  <a:schemeClr val="tx1"/>
                </a:solidFill>
                <a:latin typeface="標楷體" pitchFamily="65" charset="-120"/>
                <a:ea typeface="標楷體" pitchFamily="65" charset="-120"/>
              </a:rPr>
              <a:t>政策</a:t>
            </a:r>
          </a:p>
          <a:p>
            <a:pPr>
              <a:defRPr/>
            </a:pPr>
            <a:r>
              <a:rPr lang="en-US" altLang="zh-TW" sz="2400" dirty="0">
                <a:solidFill>
                  <a:schemeClr val="tx1"/>
                </a:solidFill>
                <a:latin typeface="標楷體" pitchFamily="65" charset="-120"/>
                <a:ea typeface="標楷體" pitchFamily="65" charset="-120"/>
              </a:rPr>
              <a:t>4.1.1 </a:t>
            </a:r>
            <a:r>
              <a:rPr lang="zh-TW" altLang="en-US" sz="2400" dirty="0">
                <a:solidFill>
                  <a:schemeClr val="tx1"/>
                </a:solidFill>
                <a:latin typeface="標楷體" pitchFamily="65" charset="-120"/>
                <a:ea typeface="標楷體" pitchFamily="65" charset="-120"/>
              </a:rPr>
              <a:t>職業安全衛生政策</a:t>
            </a:r>
          </a:p>
          <a:p>
            <a:pPr>
              <a:defRPr/>
            </a:pPr>
            <a:r>
              <a:rPr lang="en-US" altLang="zh-TW" sz="2400" dirty="0">
                <a:solidFill>
                  <a:schemeClr val="tx1"/>
                </a:solidFill>
                <a:latin typeface="標楷體" pitchFamily="65" charset="-120"/>
                <a:ea typeface="標楷體" pitchFamily="65" charset="-120"/>
              </a:rPr>
              <a:t>4.1.2</a:t>
            </a:r>
            <a:r>
              <a:rPr lang="zh-TW" altLang="en-US" sz="2400" dirty="0">
                <a:solidFill>
                  <a:schemeClr val="tx1"/>
                </a:solidFill>
                <a:latin typeface="標楷體" pitchFamily="65" charset="-120"/>
                <a:ea typeface="標楷體" pitchFamily="65" charset="-120"/>
              </a:rPr>
              <a:t>員工參與</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11188" y="549275"/>
            <a:ext cx="8064500" cy="708025"/>
          </a:xfrm>
        </p:spPr>
        <p:txBody>
          <a:bodyPr>
            <a:normAutofit fontScale="90000"/>
          </a:bodyPr>
          <a:lstStyle/>
          <a:p>
            <a:pPr eaLnBrk="1" fontAlgn="auto" hangingPunct="1">
              <a:spcAft>
                <a:spcPts val="0"/>
              </a:spcAft>
              <a:defRPr/>
            </a:pPr>
            <a:r>
              <a:rPr lang="zh-TW" altLang="en-US" dirty="0" smtClean="0">
                <a:latin typeface="文鼎中楷" pitchFamily="49" charset="-120"/>
                <a:ea typeface="文鼎中楷" pitchFamily="49" charset="-120"/>
              </a:rPr>
              <a:t>菸害防制事宜</a:t>
            </a:r>
          </a:p>
        </p:txBody>
      </p:sp>
      <p:sp>
        <p:nvSpPr>
          <p:cNvPr id="136195" name="投影片編號版面配置區 5"/>
          <p:cNvSpPr>
            <a:spLocks noGrp="1"/>
          </p:cNvSpPr>
          <p:nvPr>
            <p:ph type="sldNum" sz="quarter" idx="10"/>
          </p:nvPr>
        </p:nvSpPr>
        <p:spPr bwMode="auto">
          <a:xfrm>
            <a:off x="6416675" y="6265863"/>
            <a:ext cx="2476500" cy="476250"/>
          </a:xfrm>
          <a:prstGeom prst="rect">
            <a:avLst/>
          </a:prstGeom>
          <a:noFill/>
          <a:ln>
            <a:round/>
            <a:headEnd/>
            <a:tailEnd/>
          </a:ln>
        </p:spPr>
        <p:txBody>
          <a:bodyPr vert="horz" wrap="square" lIns="91431" tIns="45715" rIns="91431" bIns="45715" numCol="1" anchor="t" anchorCtr="0" compatLnSpc="1">
            <a:prstTxWarp prst="textNoShape">
              <a:avLst/>
            </a:prstTxWarp>
          </a:bodyPr>
          <a:lstStyle/>
          <a:p>
            <a:pPr algn="r"/>
            <a:fld id="{35686CDC-52AC-48E5-9698-31993150EAEF}" type="slidenum">
              <a:rPr lang="en-US" altLang="zh-TW" sz="1800" smtClean="0">
                <a:solidFill>
                  <a:schemeClr val="tx2"/>
                </a:solidFill>
                <a:latin typeface="Garamond" pitchFamily="18" charset="0"/>
                <a:ea typeface="標楷體" pitchFamily="65" charset="-120"/>
              </a:rPr>
              <a:pPr algn="r"/>
              <a:t>42</a:t>
            </a:fld>
            <a:endParaRPr lang="en-US" altLang="zh-TW" sz="1800" smtClean="0">
              <a:solidFill>
                <a:schemeClr val="tx2"/>
              </a:solidFill>
              <a:latin typeface="Garamond" pitchFamily="18" charset="0"/>
              <a:ea typeface="標楷體" pitchFamily="65" charset="-120"/>
            </a:endParaRPr>
          </a:p>
        </p:txBody>
      </p:sp>
      <p:sp>
        <p:nvSpPr>
          <p:cNvPr id="143363" name="Rectangle 3"/>
          <p:cNvSpPr>
            <a:spLocks noGrp="1" noChangeArrowheads="1"/>
          </p:cNvSpPr>
          <p:nvPr>
            <p:ph sz="quarter" idx="1"/>
          </p:nvPr>
        </p:nvSpPr>
        <p:spPr>
          <a:xfrm>
            <a:off x="611188" y="1268413"/>
            <a:ext cx="8075612" cy="4824883"/>
          </a:xfrm>
          <a:ln>
            <a:solidFill>
              <a:schemeClr val="tx1"/>
            </a:solidFill>
          </a:ln>
        </p:spPr>
        <p:txBody>
          <a:bodyPr>
            <a:noAutofit/>
          </a:bodyPr>
          <a:lstStyle/>
          <a:p>
            <a:pPr marL="534775" indent="-534775" eaLnBrk="1" fontAlgn="auto" hangingPunct="1">
              <a:spcBef>
                <a:spcPts val="580"/>
              </a:spcBef>
              <a:spcAft>
                <a:spcPts val="0"/>
              </a:spcAft>
              <a:buClr>
                <a:schemeClr val="accent3"/>
              </a:buClr>
              <a:buFont typeface="Wingdings" pitchFamily="2" charset="2"/>
              <a:buNone/>
              <a:defRPr/>
            </a:pPr>
            <a:endParaRPr lang="zh-TW" altLang="en-US" sz="1900" dirty="0" smtClean="0">
              <a:solidFill>
                <a:srgbClr val="800000"/>
              </a:solidFill>
              <a:effectLst>
                <a:outerShdw blurRad="38100" dist="38100" dir="2700000" algn="tl">
                  <a:srgbClr val="C0C0C0"/>
                </a:outerShdw>
              </a:effectLst>
            </a:endParaRPr>
          </a:p>
        </p:txBody>
      </p:sp>
      <p:pic>
        <p:nvPicPr>
          <p:cNvPr id="143364" name="Picture 4" descr="1173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68538" y="1412875"/>
            <a:ext cx="4513262" cy="4581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43364"/>
                                        </p:tgtEl>
                                      </p:cBhvr>
                                    </p:animEffect>
                                    <p:set>
                                      <p:cBhvr>
                                        <p:cTn id="7" dur="1" fill="hold">
                                          <p:stCondLst>
                                            <p:cond delay="1999"/>
                                          </p:stCondLst>
                                        </p:cTn>
                                        <p:tgtEl>
                                          <p:spTgt spid="1433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Arc 2"/>
          <p:cNvSpPr>
            <a:spLocks/>
          </p:cNvSpPr>
          <p:nvPr/>
        </p:nvSpPr>
        <p:spPr bwMode="auto">
          <a:xfrm rot="10800000">
            <a:off x="939800" y="2636838"/>
            <a:ext cx="7262813" cy="3730625"/>
          </a:xfrm>
          <a:custGeom>
            <a:avLst/>
            <a:gdLst>
              <a:gd name="T0" fmla="*/ 0 w 42173"/>
              <a:gd name="T1" fmla="*/ 2147483647 h 21673"/>
              <a:gd name="T2" fmla="*/ 2147483647 w 42173"/>
              <a:gd name="T3" fmla="*/ 2147483647 h 21673"/>
              <a:gd name="T4" fmla="*/ 2147483647 w 42173"/>
              <a:gd name="T5" fmla="*/ 2147483647 h 21673"/>
              <a:gd name="T6" fmla="*/ 0 60000 65536"/>
              <a:gd name="T7" fmla="*/ 0 60000 65536"/>
              <a:gd name="T8" fmla="*/ 0 60000 65536"/>
              <a:gd name="T9" fmla="*/ 0 w 42173"/>
              <a:gd name="T10" fmla="*/ 0 h 21673"/>
              <a:gd name="T11" fmla="*/ 42173 w 42173"/>
              <a:gd name="T12" fmla="*/ 21673 h 21673"/>
            </a:gdLst>
            <a:ahLst/>
            <a:cxnLst>
              <a:cxn ang="T6">
                <a:pos x="T0" y="T1"/>
              </a:cxn>
              <a:cxn ang="T7">
                <a:pos x="T2" y="T3"/>
              </a:cxn>
              <a:cxn ang="T8">
                <a:pos x="T4" y="T5"/>
              </a:cxn>
            </a:cxnLst>
            <a:rect l="T9" t="T10" r="T11" b="T12"/>
            <a:pathLst>
              <a:path w="42173" h="21673" fill="none" extrusionOk="0">
                <a:moveTo>
                  <a:pt x="0" y="21672"/>
                </a:moveTo>
                <a:cubicBezTo>
                  <a:pt x="0" y="21648"/>
                  <a:pt x="0" y="21624"/>
                  <a:pt x="0" y="21600"/>
                </a:cubicBezTo>
                <a:cubicBezTo>
                  <a:pt x="0" y="9670"/>
                  <a:pt x="9670" y="0"/>
                  <a:pt x="21600" y="0"/>
                </a:cubicBezTo>
                <a:cubicBezTo>
                  <a:pt x="30993" y="-1"/>
                  <a:pt x="39309" y="6070"/>
                  <a:pt x="42172" y="15017"/>
                </a:cubicBezTo>
              </a:path>
              <a:path w="42173" h="21673" stroke="0" extrusionOk="0">
                <a:moveTo>
                  <a:pt x="0" y="21672"/>
                </a:moveTo>
                <a:cubicBezTo>
                  <a:pt x="0" y="21648"/>
                  <a:pt x="0" y="21624"/>
                  <a:pt x="0" y="21600"/>
                </a:cubicBezTo>
                <a:cubicBezTo>
                  <a:pt x="0" y="9670"/>
                  <a:pt x="9670" y="0"/>
                  <a:pt x="21600" y="0"/>
                </a:cubicBezTo>
                <a:cubicBezTo>
                  <a:pt x="30993" y="-1"/>
                  <a:pt x="39309" y="6070"/>
                  <a:pt x="42172" y="15017"/>
                </a:cubicBezTo>
                <a:lnTo>
                  <a:pt x="21600" y="21600"/>
                </a:lnTo>
                <a:close/>
              </a:path>
            </a:pathLst>
          </a:custGeom>
          <a:gradFill rotWithShape="1">
            <a:gsLst>
              <a:gs pos="0">
                <a:schemeClr val="bg1">
                  <a:alpha val="60001"/>
                </a:schemeClr>
              </a:gs>
              <a:gs pos="100000">
                <a:schemeClr val="accent1">
                  <a:alpha val="0"/>
                </a:schemeClr>
              </a:gs>
            </a:gsLst>
            <a:lin ang="5400000" scaled="1"/>
          </a:gradFill>
          <a:ln w="9525">
            <a:noFill/>
            <a:round/>
            <a:headEnd/>
            <a:tailEnd/>
          </a:ln>
        </p:spPr>
        <p:txBody>
          <a:bodyPr wrap="none" lIns="91404" tIns="45702" rIns="91404" bIns="45702" anchor="ctr"/>
          <a:lstStyle/>
          <a:p>
            <a:endParaRPr lang="zh-TW" altLang="en-US"/>
          </a:p>
        </p:txBody>
      </p:sp>
      <p:sp>
        <p:nvSpPr>
          <p:cNvPr id="137219" name="Line 3"/>
          <p:cNvSpPr>
            <a:spLocks noChangeShapeType="1"/>
          </p:cNvSpPr>
          <p:nvPr/>
        </p:nvSpPr>
        <p:spPr bwMode="auto">
          <a:xfrm flipH="1">
            <a:off x="2279650" y="3187700"/>
            <a:ext cx="2293938" cy="2112963"/>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137220" name="Line 4"/>
          <p:cNvSpPr>
            <a:spLocks noChangeShapeType="1"/>
          </p:cNvSpPr>
          <p:nvPr/>
        </p:nvSpPr>
        <p:spPr bwMode="auto">
          <a:xfrm>
            <a:off x="4572000" y="3186113"/>
            <a:ext cx="0" cy="2881312"/>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137221" name="Line 5"/>
          <p:cNvSpPr>
            <a:spLocks noChangeShapeType="1"/>
          </p:cNvSpPr>
          <p:nvPr/>
        </p:nvSpPr>
        <p:spPr bwMode="auto">
          <a:xfrm>
            <a:off x="4572000" y="3186113"/>
            <a:ext cx="2322513" cy="2035175"/>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137222" name="Line 6"/>
          <p:cNvSpPr>
            <a:spLocks noChangeShapeType="1"/>
          </p:cNvSpPr>
          <p:nvPr/>
        </p:nvSpPr>
        <p:spPr bwMode="auto">
          <a:xfrm flipH="1">
            <a:off x="2011363" y="3187700"/>
            <a:ext cx="6135687" cy="0"/>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137223" name="Oval 7"/>
          <p:cNvSpPr>
            <a:spLocks noChangeArrowheads="1"/>
          </p:cNvSpPr>
          <p:nvPr/>
        </p:nvSpPr>
        <p:spPr bwMode="auto">
          <a:xfrm>
            <a:off x="3481388" y="1484313"/>
            <a:ext cx="2155825" cy="2155825"/>
          </a:xfrm>
          <a:prstGeom prst="ellipse">
            <a:avLst/>
          </a:prstGeom>
          <a:gradFill rotWithShape="1">
            <a:gsLst>
              <a:gs pos="0">
                <a:srgbClr val="68CC26"/>
              </a:gs>
              <a:gs pos="100000">
                <a:srgbClr val="001800"/>
              </a:gs>
            </a:gsLst>
            <a:lin ang="5400000" scaled="1"/>
          </a:gradFill>
          <a:ln w="9525">
            <a:noFill/>
            <a:round/>
            <a:headEnd/>
            <a:tailEnd/>
          </a:ln>
        </p:spPr>
        <p:txBody>
          <a:bodyPr wrap="none" lIns="91404" tIns="45702" rIns="91404" bIns="45702" anchor="ctr"/>
          <a:lstStyle/>
          <a:p>
            <a:endParaRPr lang="zh-TW" altLang="en-US"/>
          </a:p>
        </p:txBody>
      </p:sp>
      <p:grpSp>
        <p:nvGrpSpPr>
          <p:cNvPr id="2" name="Group 8"/>
          <p:cNvGrpSpPr>
            <a:grpSpLocks/>
          </p:cNvGrpSpPr>
          <p:nvPr/>
        </p:nvGrpSpPr>
        <p:grpSpPr bwMode="auto">
          <a:xfrm>
            <a:off x="3132138" y="1412875"/>
            <a:ext cx="2855912" cy="2590800"/>
            <a:chOff x="2124" y="1253"/>
            <a:chExt cx="1496" cy="1496"/>
          </a:xfrm>
        </p:grpSpPr>
        <p:sp>
          <p:nvSpPr>
            <p:cNvPr id="137257" name="Oval 9"/>
            <p:cNvSpPr>
              <a:spLocks noChangeArrowheads="1"/>
            </p:cNvSpPr>
            <p:nvPr/>
          </p:nvSpPr>
          <p:spPr bwMode="auto">
            <a:xfrm>
              <a:off x="2124" y="1253"/>
              <a:ext cx="1496" cy="1496"/>
            </a:xfrm>
            <a:prstGeom prst="ellipse">
              <a:avLst/>
            </a:prstGeom>
            <a:gradFill rotWithShape="1">
              <a:gsLst>
                <a:gs pos="0">
                  <a:srgbClr val="EAEAEA"/>
                </a:gs>
                <a:gs pos="100000">
                  <a:srgbClr val="B2B2B2"/>
                </a:gs>
              </a:gsLst>
              <a:lin ang="5400000" scaled="1"/>
            </a:gradFill>
            <a:ln w="9525">
              <a:noFill/>
              <a:round/>
              <a:headEnd/>
              <a:tailEnd/>
            </a:ln>
            <a:effectLst>
              <a:prstShdw prst="shdw17" dist="17961" dir="2700000">
                <a:srgbClr val="8C8C8C"/>
              </a:prstShdw>
            </a:effectLst>
          </p:spPr>
          <p:txBody>
            <a:bodyPr wrap="none" anchor="ctr"/>
            <a:lstStyle/>
            <a:p>
              <a:endParaRPr lang="zh-TW" altLang="en-US"/>
            </a:p>
          </p:txBody>
        </p:sp>
        <p:sp>
          <p:nvSpPr>
            <p:cNvPr id="137258" name="Oval 10"/>
            <p:cNvSpPr>
              <a:spLocks noChangeArrowheads="1"/>
            </p:cNvSpPr>
            <p:nvPr/>
          </p:nvSpPr>
          <p:spPr bwMode="auto">
            <a:xfrm>
              <a:off x="2193" y="1330"/>
              <a:ext cx="1358" cy="1358"/>
            </a:xfrm>
            <a:prstGeom prst="ellipse">
              <a:avLst/>
            </a:prstGeom>
            <a:gradFill rotWithShape="1">
              <a:gsLst>
                <a:gs pos="0">
                  <a:srgbClr val="68CC26"/>
                </a:gs>
                <a:gs pos="100000">
                  <a:srgbClr val="001800"/>
                </a:gs>
              </a:gsLst>
              <a:lin ang="5400000" scaled="1"/>
            </a:gradFill>
            <a:ln w="9525">
              <a:noFill/>
              <a:round/>
              <a:headEnd/>
              <a:tailEnd/>
            </a:ln>
          </p:spPr>
          <p:txBody>
            <a:bodyPr wrap="none" anchor="ctr"/>
            <a:lstStyle/>
            <a:p>
              <a:endParaRPr lang="zh-TW" altLang="en-US"/>
            </a:p>
          </p:txBody>
        </p:sp>
        <p:sp>
          <p:nvSpPr>
            <p:cNvPr id="137259" name="Oval 11"/>
            <p:cNvSpPr>
              <a:spLocks noChangeArrowheads="1"/>
            </p:cNvSpPr>
            <p:nvPr/>
          </p:nvSpPr>
          <p:spPr bwMode="auto">
            <a:xfrm>
              <a:off x="2305" y="1344"/>
              <a:ext cx="1134" cy="1088"/>
            </a:xfrm>
            <a:prstGeom prst="ellipse">
              <a:avLst/>
            </a:prstGeom>
            <a:gradFill rotWithShape="0">
              <a:gsLst>
                <a:gs pos="0">
                  <a:schemeClr val="bg1">
                    <a:alpha val="60001"/>
                  </a:schemeClr>
                </a:gs>
                <a:gs pos="100000">
                  <a:schemeClr val="accent1">
                    <a:alpha val="0"/>
                  </a:schemeClr>
                </a:gs>
              </a:gsLst>
              <a:lin ang="5400000" scaled="1"/>
            </a:gradFill>
            <a:ln w="9525" algn="ctr">
              <a:noFill/>
              <a:round/>
              <a:headEnd/>
              <a:tailEnd/>
            </a:ln>
          </p:spPr>
          <p:txBody>
            <a:bodyPr wrap="none" anchor="ctr"/>
            <a:lstStyle/>
            <a:p>
              <a:endParaRPr lang="zh-TW" altLang="en-US"/>
            </a:p>
          </p:txBody>
        </p:sp>
      </p:grpSp>
      <p:grpSp>
        <p:nvGrpSpPr>
          <p:cNvPr id="3" name="Group 12"/>
          <p:cNvGrpSpPr>
            <a:grpSpLocks/>
          </p:cNvGrpSpPr>
          <p:nvPr/>
        </p:nvGrpSpPr>
        <p:grpSpPr bwMode="auto">
          <a:xfrm>
            <a:off x="468313" y="1989138"/>
            <a:ext cx="1943100" cy="1871662"/>
            <a:chOff x="431" y="1253"/>
            <a:chExt cx="1224" cy="1179"/>
          </a:xfrm>
        </p:grpSpPr>
        <p:sp>
          <p:nvSpPr>
            <p:cNvPr id="137254" name="Oval 13"/>
            <p:cNvSpPr>
              <a:spLocks noChangeArrowheads="1"/>
            </p:cNvSpPr>
            <p:nvPr/>
          </p:nvSpPr>
          <p:spPr bwMode="auto">
            <a:xfrm>
              <a:off x="431" y="1253"/>
              <a:ext cx="1224" cy="1179"/>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anchor="ctr"/>
            <a:lstStyle/>
            <a:p>
              <a:endParaRPr lang="zh-TW" altLang="en-US"/>
            </a:p>
          </p:txBody>
        </p:sp>
        <p:sp>
          <p:nvSpPr>
            <p:cNvPr id="137255" name="Oval 14"/>
            <p:cNvSpPr>
              <a:spLocks noChangeArrowheads="1"/>
            </p:cNvSpPr>
            <p:nvPr/>
          </p:nvSpPr>
          <p:spPr bwMode="auto">
            <a:xfrm>
              <a:off x="502" y="1323"/>
              <a:ext cx="1089" cy="1049"/>
            </a:xfrm>
            <a:prstGeom prst="ellipse">
              <a:avLst/>
            </a:prstGeom>
            <a:gradFill rotWithShape="1">
              <a:gsLst>
                <a:gs pos="0">
                  <a:schemeClr val="bg1"/>
                </a:gs>
                <a:gs pos="100000">
                  <a:srgbClr val="333333"/>
                </a:gs>
              </a:gsLst>
              <a:lin ang="2700000" scaled="1"/>
            </a:gradFill>
            <a:ln w="9525">
              <a:noFill/>
              <a:round/>
              <a:headEnd/>
              <a:tailEnd/>
            </a:ln>
          </p:spPr>
          <p:txBody>
            <a:bodyPr wrap="none" anchor="ctr"/>
            <a:lstStyle/>
            <a:p>
              <a:endParaRPr lang="zh-TW" altLang="en-US"/>
            </a:p>
          </p:txBody>
        </p:sp>
        <p:sp>
          <p:nvSpPr>
            <p:cNvPr id="137256" name="Oval 15"/>
            <p:cNvSpPr>
              <a:spLocks noChangeArrowheads="1"/>
            </p:cNvSpPr>
            <p:nvPr/>
          </p:nvSpPr>
          <p:spPr bwMode="auto">
            <a:xfrm>
              <a:off x="584" y="1366"/>
              <a:ext cx="890" cy="858"/>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anchor="ctr"/>
            <a:lstStyle/>
            <a:p>
              <a:endParaRPr lang="zh-TW" altLang="en-US"/>
            </a:p>
          </p:txBody>
        </p:sp>
      </p:grpSp>
      <p:grpSp>
        <p:nvGrpSpPr>
          <p:cNvPr id="4" name="Group 16"/>
          <p:cNvGrpSpPr>
            <a:grpSpLocks/>
          </p:cNvGrpSpPr>
          <p:nvPr/>
        </p:nvGrpSpPr>
        <p:grpSpPr bwMode="auto">
          <a:xfrm>
            <a:off x="6732588" y="1989138"/>
            <a:ext cx="1958975" cy="1873250"/>
            <a:chOff x="4477" y="1503"/>
            <a:chExt cx="998" cy="998"/>
          </a:xfrm>
        </p:grpSpPr>
        <p:sp>
          <p:nvSpPr>
            <p:cNvPr id="137251" name="Oval 17"/>
            <p:cNvSpPr>
              <a:spLocks noChangeArrowheads="1"/>
            </p:cNvSpPr>
            <p:nvPr/>
          </p:nvSpPr>
          <p:spPr bwMode="auto">
            <a:xfrm>
              <a:off x="4477" y="1503"/>
              <a:ext cx="998" cy="998"/>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anchor="ctr"/>
            <a:lstStyle/>
            <a:p>
              <a:endParaRPr lang="zh-TW" altLang="en-US"/>
            </a:p>
          </p:txBody>
        </p:sp>
        <p:sp>
          <p:nvSpPr>
            <p:cNvPr id="137252" name="Oval 18"/>
            <p:cNvSpPr>
              <a:spLocks noChangeArrowheads="1"/>
            </p:cNvSpPr>
            <p:nvPr/>
          </p:nvSpPr>
          <p:spPr bwMode="auto">
            <a:xfrm>
              <a:off x="4532" y="1558"/>
              <a:ext cx="888" cy="888"/>
            </a:xfrm>
            <a:prstGeom prst="ellipse">
              <a:avLst/>
            </a:prstGeom>
            <a:gradFill rotWithShape="1">
              <a:gsLst>
                <a:gs pos="0">
                  <a:schemeClr val="bg1"/>
                </a:gs>
                <a:gs pos="100000">
                  <a:srgbClr val="333333"/>
                </a:gs>
              </a:gsLst>
              <a:lin ang="2700000" scaled="1"/>
            </a:gradFill>
            <a:ln w="9525">
              <a:noFill/>
              <a:round/>
              <a:headEnd/>
              <a:tailEnd/>
            </a:ln>
          </p:spPr>
          <p:txBody>
            <a:bodyPr wrap="none" anchor="ctr"/>
            <a:lstStyle/>
            <a:p>
              <a:endParaRPr lang="zh-TW" altLang="en-US"/>
            </a:p>
          </p:txBody>
        </p:sp>
        <p:sp>
          <p:nvSpPr>
            <p:cNvPr id="137253" name="Oval 19"/>
            <p:cNvSpPr>
              <a:spLocks noChangeArrowheads="1"/>
            </p:cNvSpPr>
            <p:nvPr/>
          </p:nvSpPr>
          <p:spPr bwMode="auto">
            <a:xfrm>
              <a:off x="4555" y="1579"/>
              <a:ext cx="726" cy="726"/>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anchor="ctr"/>
            <a:lstStyle/>
            <a:p>
              <a:endParaRPr lang="zh-TW" altLang="en-US"/>
            </a:p>
          </p:txBody>
        </p:sp>
      </p:grpSp>
      <p:sp>
        <p:nvSpPr>
          <p:cNvPr id="137227" name="Oval 20"/>
          <p:cNvSpPr>
            <a:spLocks noChangeArrowheads="1"/>
          </p:cNvSpPr>
          <p:nvPr/>
        </p:nvSpPr>
        <p:spPr bwMode="auto">
          <a:xfrm>
            <a:off x="3276600" y="4652963"/>
            <a:ext cx="2519363" cy="1873250"/>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lIns="91404" tIns="45702" rIns="91404" bIns="45702" anchor="ctr"/>
          <a:lstStyle/>
          <a:p>
            <a:endParaRPr lang="zh-TW" altLang="en-US"/>
          </a:p>
        </p:txBody>
      </p:sp>
      <p:sp>
        <p:nvSpPr>
          <p:cNvPr id="137228" name="Oval 21"/>
          <p:cNvSpPr>
            <a:spLocks noChangeArrowheads="1"/>
          </p:cNvSpPr>
          <p:nvPr/>
        </p:nvSpPr>
        <p:spPr bwMode="auto">
          <a:xfrm>
            <a:off x="3419475" y="4724400"/>
            <a:ext cx="2243138" cy="1666875"/>
          </a:xfrm>
          <a:prstGeom prst="ellipse">
            <a:avLst/>
          </a:prstGeom>
          <a:gradFill rotWithShape="1">
            <a:gsLst>
              <a:gs pos="0">
                <a:schemeClr val="bg1"/>
              </a:gs>
              <a:gs pos="100000">
                <a:srgbClr val="333333"/>
              </a:gs>
            </a:gsLst>
            <a:lin ang="2700000" scaled="1"/>
          </a:gradFill>
          <a:ln w="9525">
            <a:noFill/>
            <a:round/>
            <a:headEnd/>
            <a:tailEnd/>
          </a:ln>
        </p:spPr>
        <p:txBody>
          <a:bodyPr wrap="none" lIns="91404" tIns="45702" rIns="91404" bIns="45702" anchor="ctr"/>
          <a:lstStyle/>
          <a:p>
            <a:endParaRPr lang="zh-TW" altLang="en-US"/>
          </a:p>
        </p:txBody>
      </p:sp>
      <p:sp>
        <p:nvSpPr>
          <p:cNvPr id="137229" name="Oval 22"/>
          <p:cNvSpPr>
            <a:spLocks noChangeArrowheads="1"/>
          </p:cNvSpPr>
          <p:nvPr/>
        </p:nvSpPr>
        <p:spPr bwMode="auto">
          <a:xfrm>
            <a:off x="3473450" y="4795838"/>
            <a:ext cx="1833563" cy="1362075"/>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lIns="91404" tIns="45702" rIns="91404" bIns="45702" anchor="ctr"/>
          <a:lstStyle/>
          <a:p>
            <a:endParaRPr lang="zh-TW" altLang="en-US"/>
          </a:p>
        </p:txBody>
      </p:sp>
      <p:grpSp>
        <p:nvGrpSpPr>
          <p:cNvPr id="5" name="Group 23"/>
          <p:cNvGrpSpPr>
            <a:grpSpLocks/>
          </p:cNvGrpSpPr>
          <p:nvPr/>
        </p:nvGrpSpPr>
        <p:grpSpPr bwMode="auto">
          <a:xfrm>
            <a:off x="6156325" y="4256088"/>
            <a:ext cx="1944688" cy="1909762"/>
            <a:chOff x="3878" y="2681"/>
            <a:chExt cx="998" cy="998"/>
          </a:xfrm>
        </p:grpSpPr>
        <p:sp>
          <p:nvSpPr>
            <p:cNvPr id="137248" name="Oval 24"/>
            <p:cNvSpPr>
              <a:spLocks noChangeArrowheads="1"/>
            </p:cNvSpPr>
            <p:nvPr/>
          </p:nvSpPr>
          <p:spPr bwMode="auto">
            <a:xfrm>
              <a:off x="3878" y="2681"/>
              <a:ext cx="998" cy="998"/>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anchor="ctr"/>
            <a:lstStyle/>
            <a:p>
              <a:endParaRPr lang="zh-TW" altLang="en-US"/>
            </a:p>
          </p:txBody>
        </p:sp>
        <p:sp>
          <p:nvSpPr>
            <p:cNvPr id="137249" name="Oval 25"/>
            <p:cNvSpPr>
              <a:spLocks noChangeArrowheads="1"/>
            </p:cNvSpPr>
            <p:nvPr/>
          </p:nvSpPr>
          <p:spPr bwMode="auto">
            <a:xfrm>
              <a:off x="3933" y="2736"/>
              <a:ext cx="888" cy="888"/>
            </a:xfrm>
            <a:prstGeom prst="ellipse">
              <a:avLst/>
            </a:prstGeom>
            <a:gradFill rotWithShape="1">
              <a:gsLst>
                <a:gs pos="0">
                  <a:schemeClr val="bg1"/>
                </a:gs>
                <a:gs pos="100000">
                  <a:srgbClr val="333333"/>
                </a:gs>
              </a:gsLst>
              <a:lin ang="2700000" scaled="1"/>
            </a:gradFill>
            <a:ln w="9525">
              <a:noFill/>
              <a:round/>
              <a:headEnd/>
              <a:tailEnd/>
            </a:ln>
          </p:spPr>
          <p:txBody>
            <a:bodyPr wrap="none" anchor="ctr"/>
            <a:lstStyle/>
            <a:p>
              <a:endParaRPr lang="zh-TW" altLang="en-US"/>
            </a:p>
          </p:txBody>
        </p:sp>
        <p:sp>
          <p:nvSpPr>
            <p:cNvPr id="137250" name="Oval 26"/>
            <p:cNvSpPr>
              <a:spLocks noChangeArrowheads="1"/>
            </p:cNvSpPr>
            <p:nvPr/>
          </p:nvSpPr>
          <p:spPr bwMode="auto">
            <a:xfrm>
              <a:off x="3956" y="2757"/>
              <a:ext cx="726" cy="726"/>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anchor="ctr"/>
            <a:lstStyle/>
            <a:p>
              <a:endParaRPr lang="zh-TW" altLang="en-US"/>
            </a:p>
          </p:txBody>
        </p:sp>
      </p:grpSp>
      <p:sp>
        <p:nvSpPr>
          <p:cNvPr id="137231" name="Oval 27"/>
          <p:cNvSpPr>
            <a:spLocks noChangeArrowheads="1"/>
          </p:cNvSpPr>
          <p:nvPr/>
        </p:nvSpPr>
        <p:spPr bwMode="auto">
          <a:xfrm>
            <a:off x="1042988" y="4256088"/>
            <a:ext cx="1944687" cy="1836737"/>
          </a:xfrm>
          <a:prstGeom prst="ellipse">
            <a:avLst/>
          </a:prstGeom>
          <a:gradFill rotWithShape="1">
            <a:gsLst>
              <a:gs pos="0">
                <a:srgbClr val="5FB822"/>
              </a:gs>
              <a:gs pos="100000">
                <a:srgbClr val="000000"/>
              </a:gs>
            </a:gsLst>
            <a:lin ang="2700000" scaled="1"/>
          </a:gradFill>
          <a:ln w="9525" algn="ctr">
            <a:noFill/>
            <a:round/>
            <a:headEnd/>
            <a:tailEnd/>
          </a:ln>
          <a:effectLst>
            <a:prstShdw prst="shdw17" dist="17961" dir="2700000">
              <a:srgbClr val="396E14"/>
            </a:prstShdw>
          </a:effectLst>
        </p:spPr>
        <p:txBody>
          <a:bodyPr wrap="none" lIns="91404" tIns="45702" rIns="91404" bIns="45702" anchor="ctr"/>
          <a:lstStyle/>
          <a:p>
            <a:endParaRPr lang="zh-TW" altLang="en-US"/>
          </a:p>
        </p:txBody>
      </p:sp>
      <p:sp>
        <p:nvSpPr>
          <p:cNvPr id="137232" name="Oval 28"/>
          <p:cNvSpPr>
            <a:spLocks noChangeArrowheads="1"/>
          </p:cNvSpPr>
          <p:nvPr/>
        </p:nvSpPr>
        <p:spPr bwMode="auto">
          <a:xfrm>
            <a:off x="1150938" y="4357688"/>
            <a:ext cx="1728787" cy="1633537"/>
          </a:xfrm>
          <a:prstGeom prst="ellipse">
            <a:avLst/>
          </a:prstGeom>
          <a:gradFill rotWithShape="1">
            <a:gsLst>
              <a:gs pos="0">
                <a:schemeClr val="bg1"/>
              </a:gs>
              <a:gs pos="100000">
                <a:srgbClr val="333333"/>
              </a:gs>
            </a:gsLst>
            <a:lin ang="2700000" scaled="1"/>
          </a:gradFill>
          <a:ln w="9525">
            <a:noFill/>
            <a:round/>
            <a:headEnd/>
            <a:tailEnd/>
          </a:ln>
        </p:spPr>
        <p:txBody>
          <a:bodyPr wrap="none" lIns="91404" tIns="45702" rIns="91404" bIns="45702" anchor="ctr"/>
          <a:lstStyle/>
          <a:p>
            <a:endParaRPr lang="zh-TW" altLang="en-US"/>
          </a:p>
        </p:txBody>
      </p:sp>
      <p:sp>
        <p:nvSpPr>
          <p:cNvPr id="137233" name="Oval 29"/>
          <p:cNvSpPr>
            <a:spLocks noChangeArrowheads="1"/>
          </p:cNvSpPr>
          <p:nvPr/>
        </p:nvSpPr>
        <p:spPr bwMode="auto">
          <a:xfrm>
            <a:off x="1195388" y="4468813"/>
            <a:ext cx="1647825" cy="1336675"/>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lIns="91404" tIns="45702" rIns="91404" bIns="45702" anchor="ctr"/>
          <a:lstStyle/>
          <a:p>
            <a:pPr algn="ctr"/>
            <a:r>
              <a:rPr lang="zh-TW" altLang="en-US" sz="2400" b="1">
                <a:latin typeface="標楷體" pitchFamily="65" charset="-120"/>
              </a:rPr>
              <a:t>嚴重傷病</a:t>
            </a:r>
          </a:p>
          <a:p>
            <a:pPr algn="ctr"/>
            <a:r>
              <a:rPr lang="en-US" altLang="zh-TW" sz="2400" b="1">
                <a:latin typeface="標楷體" pitchFamily="65" charset="-120"/>
              </a:rPr>
              <a:t>119</a:t>
            </a:r>
            <a:r>
              <a:rPr lang="zh-TW" altLang="en-US" sz="2400" b="1">
                <a:latin typeface="標楷體" pitchFamily="65" charset="-120"/>
              </a:rPr>
              <a:t>協助 </a:t>
            </a:r>
          </a:p>
          <a:p>
            <a:pPr algn="ctr"/>
            <a:r>
              <a:rPr lang="zh-TW" altLang="en-US" sz="2400" b="1">
                <a:latin typeface="標楷體" pitchFamily="65" charset="-120"/>
              </a:rPr>
              <a:t>就醫</a:t>
            </a:r>
          </a:p>
        </p:txBody>
      </p:sp>
      <p:sp>
        <p:nvSpPr>
          <p:cNvPr id="146462" name="Rectangle 30"/>
          <p:cNvSpPr>
            <a:spLocks noChangeArrowheads="1"/>
          </p:cNvSpPr>
          <p:nvPr/>
        </p:nvSpPr>
        <p:spPr bwMode="auto">
          <a:xfrm>
            <a:off x="0" y="422275"/>
            <a:ext cx="9144000" cy="774700"/>
          </a:xfrm>
          <a:prstGeom prst="rect">
            <a:avLst/>
          </a:prstGeom>
          <a:noFill/>
          <a:ln w="9525">
            <a:noFill/>
            <a:miter lim="800000"/>
            <a:headEnd/>
            <a:tailEnd/>
          </a:ln>
          <a:effectLst/>
        </p:spPr>
        <p:txBody>
          <a:bodyPr lIns="269892" tIns="45702" rIns="91404" bIns="45702" anchor="ctr"/>
          <a:lstStyle/>
          <a:p>
            <a:pPr algn="ctr">
              <a:defRPr/>
            </a:pPr>
            <a:r>
              <a:rPr lang="zh-TW" altLang="en-US" sz="4800" b="1" u="sng" dirty="0">
                <a:effectLst>
                  <a:outerShdw blurRad="38100" dist="38100" dir="2700000" algn="tl">
                    <a:srgbClr val="C0C0C0"/>
                  </a:outerShdw>
                </a:effectLst>
              </a:rPr>
              <a:t>緊急傷病的處理流程</a:t>
            </a:r>
            <a:endParaRPr lang="ko-KR" altLang="en-US" sz="4800" b="1" u="sng" dirty="0">
              <a:effectLst>
                <a:outerShdw blurRad="38100" dist="38100" dir="2700000" algn="tl">
                  <a:srgbClr val="C0C0C0"/>
                </a:outerShdw>
              </a:effectLst>
            </a:endParaRPr>
          </a:p>
        </p:txBody>
      </p:sp>
      <p:sp>
        <p:nvSpPr>
          <p:cNvPr id="146463" name="Rectangle 31"/>
          <p:cNvSpPr>
            <a:spLocks noChangeArrowheads="1"/>
          </p:cNvSpPr>
          <p:nvPr/>
        </p:nvSpPr>
        <p:spPr bwMode="auto">
          <a:xfrm>
            <a:off x="755650" y="2636838"/>
            <a:ext cx="1368425" cy="431800"/>
          </a:xfrm>
          <a:prstGeom prst="rect">
            <a:avLst/>
          </a:prstGeom>
          <a:noFill/>
          <a:ln w="9525">
            <a:noFill/>
            <a:miter lim="800000"/>
            <a:headEnd/>
            <a:tailEnd/>
          </a:ln>
          <a:effectLst/>
        </p:spPr>
        <p:txBody>
          <a:bodyPr wrap="none" lIns="91404" tIns="45702" rIns="91404" bIns="45702" anchor="ctr"/>
          <a:lstStyle/>
          <a:p>
            <a:pPr algn="ctr">
              <a:defRPr/>
            </a:pPr>
            <a:r>
              <a:rPr lang="zh-TW" altLang="en-US" sz="2800" b="1" dirty="0">
                <a:effectLst>
                  <a:outerShdw blurRad="38100" dist="38100" dir="2700000" algn="tl">
                    <a:srgbClr val="C0C0C0"/>
                  </a:outerShdw>
                </a:effectLst>
              </a:rPr>
              <a:t>簡易</a:t>
            </a:r>
          </a:p>
          <a:p>
            <a:pPr algn="ctr">
              <a:defRPr/>
            </a:pPr>
            <a:r>
              <a:rPr lang="zh-TW" altLang="en-US" sz="2800" b="1" dirty="0">
                <a:effectLst>
                  <a:outerShdw blurRad="38100" dist="38100" dir="2700000" algn="tl">
                    <a:srgbClr val="C0C0C0"/>
                  </a:outerShdw>
                </a:effectLst>
              </a:rPr>
              <a:t>急救處理</a:t>
            </a:r>
            <a:endParaRPr lang="ko-KR" altLang="en-US" sz="2800" b="1" dirty="0">
              <a:effectLst>
                <a:outerShdw blurRad="38100" dist="38100" dir="2700000" algn="tl">
                  <a:srgbClr val="C0C0C0"/>
                </a:outerShdw>
              </a:effectLst>
            </a:endParaRPr>
          </a:p>
        </p:txBody>
      </p:sp>
      <p:sp>
        <p:nvSpPr>
          <p:cNvPr id="146464" name="Rectangle 32"/>
          <p:cNvSpPr>
            <a:spLocks noChangeArrowheads="1"/>
          </p:cNvSpPr>
          <p:nvPr/>
        </p:nvSpPr>
        <p:spPr bwMode="auto">
          <a:xfrm>
            <a:off x="1492250" y="4832350"/>
            <a:ext cx="1368425" cy="431800"/>
          </a:xfrm>
          <a:prstGeom prst="rect">
            <a:avLst/>
          </a:prstGeom>
          <a:noFill/>
          <a:ln w="9525" algn="ctr">
            <a:noFill/>
            <a:miter lim="800000"/>
            <a:headEnd/>
            <a:tailEnd/>
          </a:ln>
          <a:effectLst/>
        </p:spPr>
        <p:txBody>
          <a:bodyPr wrap="none" lIns="91404" tIns="45702" rIns="91404" bIns="45702" anchor="ctr"/>
          <a:lstStyle/>
          <a:p>
            <a:pPr algn="ctr">
              <a:defRPr/>
            </a:pPr>
            <a:endParaRPr lang="ko-KR" altLang="en-US" sz="2800" b="1" dirty="0">
              <a:solidFill>
                <a:schemeClr val="folHlink"/>
              </a:solidFill>
              <a:effectLst>
                <a:outerShdw blurRad="38100" dist="38100" dir="2700000" algn="tl">
                  <a:srgbClr val="C0C0C0"/>
                </a:outerShdw>
              </a:effectLst>
            </a:endParaRPr>
          </a:p>
        </p:txBody>
      </p:sp>
      <p:sp>
        <p:nvSpPr>
          <p:cNvPr id="146465" name="Rectangle 33"/>
          <p:cNvSpPr>
            <a:spLocks noChangeArrowheads="1"/>
          </p:cNvSpPr>
          <p:nvPr/>
        </p:nvSpPr>
        <p:spPr bwMode="auto">
          <a:xfrm>
            <a:off x="3563938" y="5084763"/>
            <a:ext cx="1944687" cy="1081087"/>
          </a:xfrm>
          <a:prstGeom prst="rect">
            <a:avLst/>
          </a:prstGeom>
          <a:noFill/>
          <a:ln w="9525">
            <a:noFill/>
            <a:miter lim="800000"/>
            <a:headEnd/>
            <a:tailEnd/>
          </a:ln>
          <a:effectLst/>
        </p:spPr>
        <p:txBody>
          <a:bodyPr wrap="none" lIns="91404" tIns="45702" rIns="91404" bIns="45702" anchor="ctr"/>
          <a:lstStyle/>
          <a:p>
            <a:pPr algn="ctr">
              <a:defRPr/>
            </a:pPr>
            <a:r>
              <a:rPr lang="zh-TW" altLang="en-US" sz="2000" b="1" dirty="0">
                <a:solidFill>
                  <a:srgbClr val="002060"/>
                </a:solidFill>
              </a:rPr>
              <a:t>人資勞健保經辦</a:t>
            </a:r>
          </a:p>
          <a:p>
            <a:pPr algn="ctr">
              <a:defRPr/>
            </a:pPr>
            <a:r>
              <a:rPr lang="zh-TW" altLang="en-US" sz="2000" b="1" dirty="0">
                <a:solidFill>
                  <a:srgbClr val="002060"/>
                </a:solidFill>
              </a:rPr>
              <a:t>就醫「勞保」掛號</a:t>
            </a:r>
          </a:p>
          <a:p>
            <a:pPr algn="ctr">
              <a:defRPr/>
            </a:pPr>
            <a:r>
              <a:rPr lang="zh-TW" altLang="en-US" sz="2000" b="1" dirty="0">
                <a:solidFill>
                  <a:srgbClr val="002060"/>
                </a:solidFill>
              </a:rPr>
              <a:t>職業傷病門診單</a:t>
            </a:r>
            <a:endParaRPr lang="ko-KR" altLang="en-US" sz="2000" b="1" dirty="0">
              <a:solidFill>
                <a:srgbClr val="002060"/>
              </a:solidFill>
            </a:endParaRPr>
          </a:p>
        </p:txBody>
      </p:sp>
      <p:sp>
        <p:nvSpPr>
          <p:cNvPr id="146466" name="Rectangle 34"/>
          <p:cNvSpPr>
            <a:spLocks noChangeArrowheads="1"/>
          </p:cNvSpPr>
          <p:nvPr/>
        </p:nvSpPr>
        <p:spPr bwMode="auto">
          <a:xfrm>
            <a:off x="6443663" y="4941888"/>
            <a:ext cx="1368425" cy="431800"/>
          </a:xfrm>
          <a:prstGeom prst="rect">
            <a:avLst/>
          </a:prstGeom>
          <a:noFill/>
          <a:ln w="9525">
            <a:noFill/>
            <a:miter lim="800000"/>
            <a:headEnd/>
            <a:tailEnd/>
          </a:ln>
          <a:effectLst/>
        </p:spPr>
        <p:txBody>
          <a:bodyPr wrap="none" lIns="91404" tIns="45702" rIns="91404" bIns="45702" anchor="ctr"/>
          <a:lstStyle/>
          <a:p>
            <a:pPr algn="ctr">
              <a:defRPr/>
            </a:pPr>
            <a:r>
              <a:rPr lang="zh-TW" altLang="en-US" sz="2400" b="1" dirty="0">
                <a:effectLst>
                  <a:outerShdw blurRad="38100" dist="38100" dir="2700000" algn="tl">
                    <a:srgbClr val="C0C0C0"/>
                  </a:outerShdw>
                </a:effectLst>
              </a:rPr>
              <a:t>回報主管</a:t>
            </a:r>
          </a:p>
          <a:p>
            <a:pPr algn="ctr">
              <a:defRPr/>
            </a:pPr>
            <a:r>
              <a:rPr lang="zh-TW" altLang="en-US" sz="2400" b="1" dirty="0">
                <a:effectLst>
                  <a:outerShdw blurRad="38100" dist="38100" dir="2700000" algn="tl">
                    <a:srgbClr val="C0C0C0"/>
                  </a:outerShdw>
                </a:effectLst>
              </a:rPr>
              <a:t>病患狀況</a:t>
            </a:r>
          </a:p>
          <a:p>
            <a:pPr algn="ctr">
              <a:defRPr/>
            </a:pPr>
            <a:r>
              <a:rPr lang="zh-TW" altLang="en-US" sz="2400" b="1" dirty="0">
                <a:effectLst>
                  <a:outerShdw blurRad="38100" dist="38100" dir="2700000" algn="tl">
                    <a:srgbClr val="C0C0C0"/>
                  </a:outerShdw>
                </a:effectLst>
              </a:rPr>
              <a:t>處理情形</a:t>
            </a:r>
            <a:endParaRPr lang="ko-KR" altLang="en-US" sz="2400" b="1" dirty="0">
              <a:effectLst>
                <a:outerShdw blurRad="38100" dist="38100" dir="2700000" algn="tl">
                  <a:srgbClr val="C0C0C0"/>
                </a:outerShdw>
              </a:effectLst>
            </a:endParaRPr>
          </a:p>
        </p:txBody>
      </p:sp>
      <p:sp>
        <p:nvSpPr>
          <p:cNvPr id="146467" name="Rectangle 35"/>
          <p:cNvSpPr>
            <a:spLocks noChangeArrowheads="1"/>
          </p:cNvSpPr>
          <p:nvPr/>
        </p:nvSpPr>
        <p:spPr bwMode="auto">
          <a:xfrm>
            <a:off x="3563938" y="2733675"/>
            <a:ext cx="2016125" cy="936625"/>
          </a:xfrm>
          <a:prstGeom prst="rect">
            <a:avLst/>
          </a:prstGeom>
          <a:noFill/>
          <a:ln w="9525">
            <a:noFill/>
            <a:miter lim="800000"/>
            <a:headEnd/>
            <a:tailEnd/>
          </a:ln>
          <a:effectLst/>
        </p:spPr>
        <p:txBody>
          <a:bodyPr wrap="none" lIns="91404" tIns="45702" rIns="91404" bIns="45702" anchor="ctr"/>
          <a:lstStyle/>
          <a:p>
            <a:pPr algn="ctr" latinLnBrk="1">
              <a:defRPr/>
            </a:pPr>
            <a:endParaRPr lang="ko-KR" altLang="en-US" sz="2800" b="1" dirty="0">
              <a:solidFill>
                <a:schemeClr val="folHlink"/>
              </a:solidFill>
              <a:effectLst>
                <a:outerShdw blurRad="38100" dist="38100" dir="2700000" algn="tl">
                  <a:srgbClr val="C0C0C0"/>
                </a:outerShdw>
              </a:effectLst>
            </a:endParaRPr>
          </a:p>
        </p:txBody>
      </p:sp>
      <p:sp>
        <p:nvSpPr>
          <p:cNvPr id="146468" name="Rectangle 36"/>
          <p:cNvSpPr>
            <a:spLocks noChangeArrowheads="1"/>
          </p:cNvSpPr>
          <p:nvPr/>
        </p:nvSpPr>
        <p:spPr bwMode="auto">
          <a:xfrm>
            <a:off x="6877050" y="2276475"/>
            <a:ext cx="1655763" cy="1223963"/>
          </a:xfrm>
          <a:prstGeom prst="rect">
            <a:avLst/>
          </a:prstGeom>
          <a:noFill/>
          <a:ln w="9525">
            <a:noFill/>
            <a:miter lim="800000"/>
            <a:headEnd/>
            <a:tailEnd/>
          </a:ln>
          <a:effectLst/>
        </p:spPr>
        <p:txBody>
          <a:bodyPr wrap="none" lIns="91404" tIns="45702" rIns="91404" bIns="45702" anchor="ctr"/>
          <a:lstStyle/>
          <a:p>
            <a:pPr algn="ctr">
              <a:defRPr/>
            </a:pPr>
            <a:r>
              <a:rPr lang="zh-TW" altLang="en-US" sz="2400" b="1" dirty="0">
                <a:effectLst>
                  <a:outerShdw blurRad="38100" dist="38100" dir="2700000" algn="tl">
                    <a:srgbClr val="C0C0C0"/>
                  </a:outerShdw>
                </a:effectLst>
              </a:rPr>
              <a:t>依公司規定</a:t>
            </a:r>
          </a:p>
          <a:p>
            <a:pPr algn="ctr">
              <a:defRPr/>
            </a:pPr>
            <a:r>
              <a:rPr lang="zh-TW" altLang="en-US" sz="2400" b="1" dirty="0">
                <a:effectLst>
                  <a:outerShdw blurRad="38100" dist="38100" dir="2700000" algn="tl">
                    <a:srgbClr val="C0C0C0"/>
                  </a:outerShdw>
                </a:effectLst>
              </a:rPr>
              <a:t>憑辦請假</a:t>
            </a:r>
          </a:p>
          <a:p>
            <a:pPr algn="ctr">
              <a:defRPr/>
            </a:pPr>
            <a:r>
              <a:rPr lang="zh-TW" altLang="en-US" sz="2400" b="1" dirty="0">
                <a:effectLst>
                  <a:outerShdw blurRad="38100" dist="38100" dir="2700000" algn="tl">
                    <a:srgbClr val="C0C0C0"/>
                  </a:outerShdw>
                </a:effectLst>
              </a:rPr>
              <a:t>申請事宜</a:t>
            </a:r>
            <a:endParaRPr lang="ko-KR" altLang="en-US" sz="2400" b="1" dirty="0">
              <a:effectLst>
                <a:outerShdw blurRad="38100" dist="38100" dir="2700000" algn="tl">
                  <a:srgbClr val="C0C0C0"/>
                </a:outerShdw>
              </a:effectLst>
            </a:endParaRPr>
          </a:p>
        </p:txBody>
      </p:sp>
      <p:pic>
        <p:nvPicPr>
          <p:cNvPr id="137241" name="Picture 37" descr="C_081(w)"/>
          <p:cNvPicPr>
            <a:picLocks noChangeAspect="1" noChangeArrowheads="1" noCrop="1"/>
          </p:cNvPicPr>
          <p:nvPr/>
        </p:nvPicPr>
        <p:blipFill>
          <a:blip r:embed="rId2" cstate="print"/>
          <a:srcRect/>
          <a:stretch>
            <a:fillRect/>
          </a:stretch>
        </p:blipFill>
        <p:spPr bwMode="auto">
          <a:xfrm>
            <a:off x="3635375" y="1773238"/>
            <a:ext cx="1944688" cy="1943100"/>
          </a:xfrm>
          <a:prstGeom prst="rect">
            <a:avLst/>
          </a:prstGeom>
          <a:noFill/>
          <a:ln w="9525">
            <a:noFill/>
            <a:miter lim="800000"/>
            <a:headEnd/>
            <a:tailEnd/>
          </a:ln>
        </p:spPr>
      </p:pic>
      <p:sp>
        <p:nvSpPr>
          <p:cNvPr id="137242" name="AutoShape 39"/>
          <p:cNvSpPr>
            <a:spLocks noChangeArrowheads="1"/>
          </p:cNvSpPr>
          <p:nvPr/>
        </p:nvSpPr>
        <p:spPr bwMode="auto">
          <a:xfrm rot="10800000">
            <a:off x="2484438" y="2709863"/>
            <a:ext cx="647700"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37243" name="AutoShape 40"/>
          <p:cNvSpPr>
            <a:spLocks noChangeArrowheads="1"/>
          </p:cNvSpPr>
          <p:nvPr/>
        </p:nvSpPr>
        <p:spPr bwMode="auto">
          <a:xfrm>
            <a:off x="6011863" y="2709863"/>
            <a:ext cx="647700"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37244" name="AutoShape 41"/>
          <p:cNvSpPr>
            <a:spLocks noChangeArrowheads="1"/>
          </p:cNvSpPr>
          <p:nvPr/>
        </p:nvSpPr>
        <p:spPr bwMode="auto">
          <a:xfrm rot="5400000">
            <a:off x="4248944" y="4185444"/>
            <a:ext cx="647700"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37245" name="AutoShape 42"/>
          <p:cNvSpPr>
            <a:spLocks noChangeArrowheads="1"/>
          </p:cNvSpPr>
          <p:nvPr/>
        </p:nvSpPr>
        <p:spPr bwMode="auto">
          <a:xfrm rot="7506463">
            <a:off x="3023394" y="3825081"/>
            <a:ext cx="647700"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37246" name="AutoShape 43"/>
          <p:cNvSpPr>
            <a:spLocks noChangeArrowheads="1"/>
          </p:cNvSpPr>
          <p:nvPr/>
        </p:nvSpPr>
        <p:spPr bwMode="auto">
          <a:xfrm rot="2646290">
            <a:off x="5580063" y="3716338"/>
            <a:ext cx="647700"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37247" name="投影片編號版面配置區 44"/>
          <p:cNvSpPr>
            <a:spLocks noGrp="1"/>
          </p:cNvSpPr>
          <p:nvPr>
            <p:ph type="sldNum" sz="quarter" idx="12"/>
          </p:nvPr>
        </p:nvSpPr>
        <p:spPr bwMode="auto">
          <a:xfrm>
            <a:off x="7885113" y="6400800"/>
            <a:ext cx="1258887" cy="457200"/>
          </a:xfrm>
          <a:noFill/>
          <a:ln>
            <a:round/>
            <a:headEnd/>
            <a:tailEnd/>
          </a:ln>
        </p:spPr>
        <p:txBody>
          <a:bodyPr vert="horz" wrap="square" numCol="1" anchor="t" anchorCtr="0" compatLnSpc="1">
            <a:prstTxWarp prst="textNoShape">
              <a:avLst/>
            </a:prstTxWarp>
          </a:bodyPr>
          <a:lstStyle/>
          <a:p>
            <a:fld id="{DDB3FDCE-E629-493B-ADCC-EACCC3ABB17D}" type="slidenum">
              <a:rPr lang="en-US" altLang="zh-TW" smtClean="0"/>
              <a:pPr/>
              <a:t>43</a:t>
            </a:fld>
            <a:endParaRPr lang="en-US" altLang="zh-TW"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411560" y="3212976"/>
            <a:ext cx="6400800" cy="2448272"/>
          </a:xfrm>
          <a:ln>
            <a:noFill/>
          </a:ln>
        </p:spPr>
        <p:txBody>
          <a:bodyPr>
            <a:noAutofit/>
          </a:bodyPr>
          <a:lstStyle/>
          <a:p>
            <a:pPr algn="l"/>
            <a:r>
              <a:rPr lang="zh-TW" altLang="en-US" sz="3200" u="sng" dirty="0" smtClean="0"/>
              <a:t>一</a:t>
            </a:r>
            <a:r>
              <a:rPr lang="en-US" altLang="zh-TW" sz="3200" u="sng" dirty="0" smtClean="0"/>
              <a:t>.</a:t>
            </a:r>
            <a:r>
              <a:rPr lang="zh-TW" altLang="en-US" sz="3200" u="sng" dirty="0" smtClean="0"/>
              <a:t>經常性一般事故實例解說</a:t>
            </a:r>
            <a:endParaRPr lang="en-US" altLang="zh-TW" sz="3200" u="sng" dirty="0" smtClean="0"/>
          </a:p>
          <a:p>
            <a:pPr algn="l"/>
            <a:r>
              <a:rPr lang="zh-TW" altLang="en-US" sz="3200" u="sng" dirty="0" smtClean="0"/>
              <a:t>二</a:t>
            </a:r>
            <a:r>
              <a:rPr lang="en-US" altLang="zh-TW" sz="3200" u="sng" dirty="0" smtClean="0"/>
              <a:t>.</a:t>
            </a:r>
            <a:r>
              <a:rPr lang="zh-TW" altLang="en-US" sz="3200" u="sng" dirty="0" smtClean="0"/>
              <a:t>通勤事故實例解說</a:t>
            </a:r>
            <a:endParaRPr lang="en-US" altLang="zh-TW" sz="3200" u="sng" dirty="0" smtClean="0"/>
          </a:p>
          <a:p>
            <a:pPr algn="l"/>
            <a:r>
              <a:rPr lang="zh-TW" altLang="en-US" sz="3200" u="sng" dirty="0" smtClean="0"/>
              <a:t>三</a:t>
            </a:r>
            <a:r>
              <a:rPr lang="en-US" altLang="zh-TW" sz="3200" u="sng" dirty="0" smtClean="0"/>
              <a:t>.</a:t>
            </a:r>
            <a:r>
              <a:rPr lang="zh-TW" altLang="en-US" sz="3200" u="sng" dirty="0" smtClean="0"/>
              <a:t>火災事故實例解說</a:t>
            </a:r>
            <a:endParaRPr lang="en-US" altLang="zh-TW" sz="3200" u="sng" dirty="0" smtClean="0"/>
          </a:p>
          <a:p>
            <a:pPr algn="l"/>
            <a:r>
              <a:rPr lang="zh-TW" altLang="en-US" sz="3200" u="sng" dirty="0" smtClean="0"/>
              <a:t>四</a:t>
            </a:r>
            <a:r>
              <a:rPr lang="en-US" altLang="zh-TW" sz="3200" u="sng" dirty="0" smtClean="0"/>
              <a:t>.</a:t>
            </a:r>
            <a:r>
              <a:rPr lang="zh-TW" altLang="en-US" sz="3200" u="sng" dirty="0" smtClean="0"/>
              <a:t>失能 死亡事故實例解說</a:t>
            </a:r>
            <a:endParaRPr lang="en-US" altLang="zh-TW" sz="3200" u="sng" dirty="0" smtClean="0"/>
          </a:p>
        </p:txBody>
      </p:sp>
      <p:sp>
        <p:nvSpPr>
          <p:cNvPr id="2" name="標題 1"/>
          <p:cNvSpPr>
            <a:spLocks noGrp="1"/>
          </p:cNvSpPr>
          <p:nvPr>
            <p:ph type="ctrTitle"/>
          </p:nvPr>
        </p:nvSpPr>
        <p:spPr/>
        <p:txBody>
          <a:bodyPr/>
          <a:lstStyle/>
          <a:p>
            <a:r>
              <a:rPr lang="zh-TW" altLang="en-US" dirty="0" smtClean="0"/>
              <a:t>參</a:t>
            </a:r>
            <a:r>
              <a:rPr lang="en-US" altLang="zh-TW" dirty="0" smtClean="0"/>
              <a:t>.</a:t>
            </a:r>
            <a:r>
              <a:rPr lang="zh-TW" altLang="zh-TW" dirty="0" smtClean="0"/>
              <a:t>辦公室緊急事故處理流程</a:t>
            </a:r>
            <a:r>
              <a:rPr lang="en-US" altLang="zh-TW" dirty="0" smtClean="0"/>
              <a:t/>
            </a:r>
            <a:br>
              <a:rPr lang="en-US" altLang="zh-TW" dirty="0" smtClean="0"/>
            </a:br>
            <a:r>
              <a:rPr lang="zh-TW" altLang="en-US" dirty="0" smtClean="0">
                <a:solidFill>
                  <a:schemeClr val="bg1"/>
                </a:solidFill>
              </a:rPr>
              <a:t>職業道德與工作倫理</a:t>
            </a:r>
            <a:endParaRPr lang="en-US" altLang="ko-KR" u="sng" dirty="0">
              <a:solidFill>
                <a:srgbClr val="0033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a:xfrm>
            <a:off x="798513" y="260350"/>
            <a:ext cx="7373937" cy="720725"/>
          </a:xfrm>
        </p:spPr>
        <p:txBody>
          <a:bodyPr>
            <a:normAutofit fontScale="90000"/>
          </a:bodyPr>
          <a:lstStyle/>
          <a:p>
            <a:pPr eaLnBrk="1" fontAlgn="auto" hangingPunct="1">
              <a:spcAft>
                <a:spcPts val="0"/>
              </a:spcAft>
              <a:defRPr/>
            </a:pPr>
            <a:r>
              <a:rPr lang="zh-TW" altLang="en-US" sz="5400" dirty="0" smtClean="0">
                <a:solidFill>
                  <a:schemeClr val="bg1"/>
                </a:solidFill>
                <a:effectLst>
                  <a:outerShdw blurRad="38100" dist="38100" dir="2700000" algn="tl">
                    <a:srgbClr val="C0C0C0"/>
                  </a:outerShdw>
                </a:effectLst>
              </a:rPr>
              <a:t>職業安全衛生法的目的</a:t>
            </a:r>
          </a:p>
        </p:txBody>
      </p:sp>
      <p:sp>
        <p:nvSpPr>
          <p:cNvPr id="140291" name="投影片編號版面配置區 6"/>
          <p:cNvSpPr>
            <a:spLocks noGrp="1"/>
          </p:cNvSpPr>
          <p:nvPr>
            <p:ph type="sldNum" sz="quarter" idx="12"/>
          </p:nvPr>
        </p:nvSpPr>
        <p:spPr bwMode="auto">
          <a:xfrm>
            <a:off x="8172450" y="6400800"/>
            <a:ext cx="971550" cy="457200"/>
          </a:xfrm>
          <a:noFill/>
          <a:ln>
            <a:round/>
            <a:headEnd/>
            <a:tailEnd/>
          </a:ln>
        </p:spPr>
        <p:txBody>
          <a:bodyPr vert="horz" wrap="square" numCol="1" anchor="t" anchorCtr="0" compatLnSpc="1">
            <a:prstTxWarp prst="textNoShape">
              <a:avLst/>
            </a:prstTxWarp>
          </a:bodyPr>
          <a:lstStyle/>
          <a:p>
            <a:fld id="{6DAC814A-4893-496B-BC2E-6FB06D4795F4}" type="slidenum">
              <a:rPr lang="en-US" altLang="zh-TW" smtClean="0"/>
              <a:pPr/>
              <a:t>45</a:t>
            </a:fld>
            <a:endParaRPr lang="en-US" altLang="zh-TW" smtClean="0"/>
          </a:p>
        </p:txBody>
      </p:sp>
      <p:sp>
        <p:nvSpPr>
          <p:cNvPr id="135170" name="AutoShape 2"/>
          <p:cNvSpPr>
            <a:spLocks noChangeArrowheads="1"/>
          </p:cNvSpPr>
          <p:nvPr/>
        </p:nvSpPr>
        <p:spPr bwMode="auto">
          <a:xfrm>
            <a:off x="0" y="981075"/>
            <a:ext cx="9144000" cy="5876925"/>
          </a:xfrm>
          <a:prstGeom prst="roundRect">
            <a:avLst>
              <a:gd name="adj" fmla="val 1917"/>
            </a:avLst>
          </a:prstGeom>
          <a:gradFill rotWithShape="1">
            <a:gsLst>
              <a:gs pos="0">
                <a:srgbClr val="FFFFCC">
                  <a:alpha val="89999"/>
                </a:srgbClr>
              </a:gs>
              <a:gs pos="100000">
                <a:schemeClr val="bg1">
                  <a:alpha val="20000"/>
                </a:schemeClr>
              </a:gs>
            </a:gsLst>
            <a:lin ang="5400000" scaled="1"/>
          </a:gradFill>
          <a:ln w="9525" algn="ctr">
            <a:solidFill>
              <a:srgbClr val="006666"/>
            </a:solidFill>
            <a:round/>
            <a:headEnd/>
            <a:tailEnd/>
          </a:ln>
          <a:effectLst>
            <a:outerShdw dist="35921" dir="2700000" algn="ctr" rotWithShape="0">
              <a:schemeClr val="bg2"/>
            </a:outerShdw>
          </a:effectLst>
        </p:spPr>
        <p:txBody>
          <a:bodyPr wrap="none" lIns="91404" tIns="45702" rIns="91404" bIns="45702" anchor="ctr"/>
          <a:lstStyle/>
          <a:p>
            <a:pPr>
              <a:defRPr/>
            </a:pPr>
            <a:endParaRPr lang="zh-TW" altLang="en-US"/>
          </a:p>
        </p:txBody>
      </p:sp>
      <p:sp>
        <p:nvSpPr>
          <p:cNvPr id="135171" name="Rectangle 3"/>
          <p:cNvSpPr>
            <a:spLocks noChangeArrowheads="1"/>
          </p:cNvSpPr>
          <p:nvPr/>
        </p:nvSpPr>
        <p:spPr bwMode="auto">
          <a:xfrm>
            <a:off x="0" y="0"/>
            <a:ext cx="9144000" cy="981075"/>
          </a:xfrm>
          <a:prstGeom prst="rect">
            <a:avLst/>
          </a:prstGeom>
          <a:gradFill rotWithShape="1">
            <a:gsLst>
              <a:gs pos="0">
                <a:schemeClr val="accent2"/>
              </a:gs>
              <a:gs pos="100000">
                <a:schemeClr val="accent2">
                  <a:gamma/>
                  <a:shade val="46275"/>
                  <a:invGamma/>
                  <a:alpha val="89999"/>
                </a:schemeClr>
              </a:gs>
            </a:gsLst>
            <a:path path="shape">
              <a:fillToRect l="50000" t="50000" r="50000" b="50000"/>
            </a:path>
          </a:gradFill>
          <a:ln w="9525">
            <a:solidFill>
              <a:schemeClr val="tx1"/>
            </a:solidFill>
            <a:miter lim="800000"/>
            <a:headEnd/>
            <a:tailEnd/>
          </a:ln>
          <a:effectLst/>
        </p:spPr>
        <p:txBody>
          <a:bodyPr wrap="none" lIns="91404" tIns="45702" rIns="91404" bIns="45702" anchor="ctr"/>
          <a:lstStyle/>
          <a:p>
            <a:pPr algn="ctr">
              <a:defRPr/>
            </a:pPr>
            <a:r>
              <a:rPr lang="zh-TW" altLang="en-US" sz="4800" b="1" u="sng" dirty="0">
                <a:solidFill>
                  <a:schemeClr val="bg1"/>
                </a:solidFill>
                <a:latin typeface="標楷體" pitchFamily="65" charset="-120"/>
                <a:ea typeface="標楷體" pitchFamily="65" charset="-120"/>
              </a:rPr>
              <a:t>職業安全衛生法</a:t>
            </a:r>
            <a:endParaRPr lang="zh-TW" altLang="en-US" sz="4800" b="1" u="sng" dirty="0">
              <a:solidFill>
                <a:schemeClr val="bg1"/>
              </a:solidFill>
              <a:effectLst>
                <a:outerShdw blurRad="38100" dist="38100" dir="2700000" algn="tl">
                  <a:srgbClr val="C0C0C0"/>
                </a:outerShdw>
              </a:effectLst>
              <a:latin typeface="標楷體" pitchFamily="65" charset="-120"/>
              <a:ea typeface="標楷體" pitchFamily="65" charset="-120"/>
            </a:endParaRPr>
          </a:p>
        </p:txBody>
      </p:sp>
      <p:sp>
        <p:nvSpPr>
          <p:cNvPr id="140294" name="Line 6"/>
          <p:cNvSpPr>
            <a:spLocks noChangeShapeType="1"/>
          </p:cNvSpPr>
          <p:nvPr/>
        </p:nvSpPr>
        <p:spPr bwMode="auto">
          <a:xfrm>
            <a:off x="3708400" y="5445125"/>
            <a:ext cx="1763713" cy="0"/>
          </a:xfrm>
          <a:prstGeom prst="line">
            <a:avLst/>
          </a:prstGeom>
          <a:noFill/>
          <a:ln w="38100">
            <a:solidFill>
              <a:schemeClr val="tx2"/>
            </a:solidFill>
            <a:round/>
            <a:headEnd/>
            <a:tailEnd type="triangle" w="med" len="med"/>
          </a:ln>
        </p:spPr>
        <p:txBody>
          <a:bodyPr lIns="91404" tIns="45702" rIns="91404" bIns="45702"/>
          <a:lstStyle/>
          <a:p>
            <a:endParaRPr lang="zh-TW" altLang="en-US"/>
          </a:p>
        </p:txBody>
      </p:sp>
      <p:sp>
        <p:nvSpPr>
          <p:cNvPr id="135175" name="AutoShape 7"/>
          <p:cNvSpPr>
            <a:spLocks noChangeArrowheads="1"/>
          </p:cNvSpPr>
          <p:nvPr/>
        </p:nvSpPr>
        <p:spPr bwMode="auto">
          <a:xfrm>
            <a:off x="2411413" y="1628775"/>
            <a:ext cx="4176712" cy="1223963"/>
          </a:xfrm>
          <a:prstGeom prst="roundRect">
            <a:avLst>
              <a:gd name="adj" fmla="val 16667"/>
            </a:avLst>
          </a:prstGeom>
          <a:gradFill rotWithShape="1">
            <a:gsLst>
              <a:gs pos="0">
                <a:schemeClr val="accent1">
                  <a:alpha val="20000"/>
                </a:schemeClr>
              </a:gs>
              <a:gs pos="100000">
                <a:schemeClr val="hlink">
                  <a:alpha val="89999"/>
                </a:schemeClr>
              </a:gs>
            </a:gsLst>
            <a:lin ang="5400000" scaled="1"/>
          </a:gradFill>
          <a:ln w="9525">
            <a:noFill/>
            <a:round/>
            <a:headEnd/>
            <a:tailEnd/>
          </a:ln>
          <a:effectLst>
            <a:outerShdw dist="35921" dir="2700000" algn="ctr" rotWithShape="0">
              <a:schemeClr val="bg2"/>
            </a:outerShdw>
          </a:effectLst>
        </p:spPr>
        <p:txBody>
          <a:bodyPr wrap="none" lIns="91404" tIns="45702" rIns="91404" bIns="45702" anchor="ctr"/>
          <a:lstStyle/>
          <a:p>
            <a:pPr algn="ctr">
              <a:defRPr/>
            </a:pPr>
            <a:r>
              <a:rPr lang="zh-TW" altLang="en-US" sz="3200" b="1" dirty="0">
                <a:latin typeface="標楷體" pitchFamily="65" charset="-120"/>
                <a:ea typeface="標楷體" pitchFamily="65" charset="-120"/>
              </a:rPr>
              <a:t>為防止職業災害</a:t>
            </a:r>
          </a:p>
          <a:p>
            <a:pPr algn="ctr">
              <a:defRPr/>
            </a:pPr>
            <a:r>
              <a:rPr lang="zh-TW" altLang="en-US" sz="3200" b="1" dirty="0">
                <a:latin typeface="標楷體" pitchFamily="65" charset="-120"/>
                <a:ea typeface="標楷體" pitchFamily="65" charset="-120"/>
              </a:rPr>
              <a:t>保障</a:t>
            </a:r>
            <a:r>
              <a:rPr lang="zh-TW" altLang="zh-TW" sz="3200" b="1" u="sng" dirty="0">
                <a:latin typeface="標楷體" pitchFamily="65" charset="-120"/>
                <a:ea typeface="標楷體" pitchFamily="65" charset="-120"/>
              </a:rPr>
              <a:t>工作者</a:t>
            </a:r>
            <a:r>
              <a:rPr lang="zh-TW" altLang="en-US" sz="3200" b="1" dirty="0">
                <a:latin typeface="標楷體" pitchFamily="65" charset="-120"/>
                <a:ea typeface="標楷體" pitchFamily="65" charset="-120"/>
              </a:rPr>
              <a:t>安全與健康</a:t>
            </a:r>
          </a:p>
        </p:txBody>
      </p:sp>
      <p:sp>
        <p:nvSpPr>
          <p:cNvPr id="135176" name="AutoShape 8"/>
          <p:cNvSpPr>
            <a:spLocks noChangeArrowheads="1"/>
          </p:cNvSpPr>
          <p:nvPr/>
        </p:nvSpPr>
        <p:spPr bwMode="auto">
          <a:xfrm>
            <a:off x="2701925" y="4510088"/>
            <a:ext cx="4175125" cy="1223962"/>
          </a:xfrm>
          <a:prstGeom prst="roundRect">
            <a:avLst>
              <a:gd name="adj" fmla="val 16667"/>
            </a:avLst>
          </a:prstGeom>
          <a:gradFill rotWithShape="1">
            <a:gsLst>
              <a:gs pos="0">
                <a:srgbClr val="AFACF2">
                  <a:alpha val="20000"/>
                </a:srgbClr>
              </a:gs>
              <a:gs pos="100000">
                <a:schemeClr val="hlink">
                  <a:alpha val="89999"/>
                </a:schemeClr>
              </a:gs>
            </a:gsLst>
            <a:lin ang="5400000" scaled="1"/>
          </a:gradFill>
          <a:ln w="9525">
            <a:noFill/>
            <a:round/>
            <a:headEnd/>
            <a:tailEnd/>
          </a:ln>
          <a:effectLst>
            <a:outerShdw dist="35921" dir="2700000" algn="ctr" rotWithShape="0">
              <a:schemeClr val="bg2"/>
            </a:outerShdw>
          </a:effectLst>
        </p:spPr>
        <p:txBody>
          <a:bodyPr wrap="none" lIns="91404" tIns="45702" rIns="91404" bIns="45702" anchor="ctr"/>
          <a:lstStyle/>
          <a:p>
            <a:pPr algn="ctr">
              <a:defRPr/>
            </a:pPr>
            <a:r>
              <a:rPr lang="zh-TW" altLang="zh-TW" sz="3200" b="1" dirty="0">
                <a:latin typeface="標楷體" pitchFamily="65" charset="-120"/>
                <a:ea typeface="標楷體" pitchFamily="65" charset="-120"/>
              </a:rPr>
              <a:t>其他法律有特別規定者</a:t>
            </a:r>
            <a:endParaRPr lang="en-US" altLang="zh-TW" sz="3200" b="1" dirty="0">
              <a:latin typeface="標楷體" pitchFamily="65" charset="-120"/>
              <a:ea typeface="標楷體" pitchFamily="65" charset="-120"/>
            </a:endParaRPr>
          </a:p>
          <a:p>
            <a:pPr algn="ctr">
              <a:defRPr/>
            </a:pPr>
            <a:r>
              <a:rPr lang="zh-TW" altLang="zh-TW" sz="3200" b="1" dirty="0">
                <a:latin typeface="標楷體" pitchFamily="65" charset="-120"/>
                <a:ea typeface="標楷體" pitchFamily="65" charset="-120"/>
              </a:rPr>
              <a:t>從其規定</a:t>
            </a:r>
            <a:endParaRPr lang="zh-TW" altLang="en-US" sz="3200" b="1" dirty="0">
              <a:latin typeface="標楷體" pitchFamily="65" charset="-120"/>
              <a:ea typeface="標楷體" pitchFamily="65" charset="-120"/>
            </a:endParaRPr>
          </a:p>
        </p:txBody>
      </p:sp>
      <p:sp>
        <p:nvSpPr>
          <p:cNvPr id="135177" name="AutoShape 9"/>
          <p:cNvSpPr>
            <a:spLocks noChangeArrowheads="1"/>
          </p:cNvSpPr>
          <p:nvPr/>
        </p:nvSpPr>
        <p:spPr bwMode="auto">
          <a:xfrm>
            <a:off x="2484438" y="3068638"/>
            <a:ext cx="4175125" cy="1223962"/>
          </a:xfrm>
          <a:prstGeom prst="roundRect">
            <a:avLst>
              <a:gd name="adj" fmla="val 16667"/>
            </a:avLst>
          </a:prstGeom>
          <a:gradFill rotWithShape="1">
            <a:gsLst>
              <a:gs pos="0">
                <a:schemeClr val="accent2">
                  <a:alpha val="20000"/>
                </a:schemeClr>
              </a:gs>
              <a:gs pos="100000">
                <a:schemeClr val="hlink">
                  <a:alpha val="89999"/>
                </a:schemeClr>
              </a:gs>
            </a:gsLst>
            <a:lin ang="5400000" scaled="1"/>
          </a:gradFill>
          <a:ln w="9525">
            <a:noFill/>
            <a:round/>
            <a:headEnd/>
            <a:tailEnd/>
          </a:ln>
          <a:effectLst>
            <a:outerShdw dist="35921" dir="2700000" algn="ctr" rotWithShape="0">
              <a:schemeClr val="bg2"/>
            </a:outerShdw>
          </a:effectLst>
        </p:spPr>
        <p:txBody>
          <a:bodyPr wrap="none" lIns="91404" tIns="45702" rIns="91404" bIns="45702" anchor="ctr"/>
          <a:lstStyle/>
          <a:p>
            <a:pPr algn="ctr">
              <a:defRPr/>
            </a:pPr>
            <a:r>
              <a:rPr lang="zh-TW" altLang="en-US" sz="3200" b="1" dirty="0">
                <a:latin typeface="標楷體" pitchFamily="65" charset="-120"/>
                <a:ea typeface="標楷體" pitchFamily="65" charset="-120"/>
              </a:rPr>
              <a:t>特制定本法</a:t>
            </a:r>
          </a:p>
        </p:txBody>
      </p:sp>
      <p:sp>
        <p:nvSpPr>
          <p:cNvPr id="135181" name="AutoShape 13"/>
          <p:cNvSpPr>
            <a:spLocks noChangeArrowheads="1"/>
          </p:cNvSpPr>
          <p:nvPr/>
        </p:nvSpPr>
        <p:spPr bwMode="auto">
          <a:xfrm>
            <a:off x="468313" y="1628775"/>
            <a:ext cx="1295400" cy="4321175"/>
          </a:xfrm>
          <a:prstGeom prst="roundRect">
            <a:avLst>
              <a:gd name="adj" fmla="val 16667"/>
            </a:avLst>
          </a:prstGeom>
          <a:gradFill rotWithShape="1">
            <a:gsLst>
              <a:gs pos="0">
                <a:srgbClr val="ACD2F2"/>
              </a:gs>
              <a:gs pos="50000">
                <a:schemeClr val="bg1"/>
              </a:gs>
              <a:gs pos="100000">
                <a:srgbClr val="ACD2F2"/>
              </a:gs>
            </a:gsLst>
            <a:lin ang="0" scaled="1"/>
          </a:gradFill>
          <a:ln w="9525">
            <a:noFill/>
            <a:round/>
            <a:headEnd/>
            <a:tailEnd/>
          </a:ln>
          <a:effectLst>
            <a:outerShdw dist="35921" dir="2700000" algn="ctr" rotWithShape="0">
              <a:schemeClr val="bg2"/>
            </a:outerShdw>
          </a:effectLst>
        </p:spPr>
        <p:txBody>
          <a:bodyPr wrap="none" lIns="91404" tIns="45702" rIns="91404" bIns="45702" anchor="ctr"/>
          <a:lstStyle/>
          <a:p>
            <a:pPr>
              <a:defRPr/>
            </a:pPr>
            <a:endParaRPr lang="zh-TW" altLang="en-US"/>
          </a:p>
        </p:txBody>
      </p:sp>
      <p:sp>
        <p:nvSpPr>
          <p:cNvPr id="140302" name="WordArt 14"/>
          <p:cNvSpPr>
            <a:spLocks noChangeArrowheads="1" noChangeShapeType="1" noTextEdit="1"/>
          </p:cNvSpPr>
          <p:nvPr/>
        </p:nvSpPr>
        <p:spPr bwMode="auto">
          <a:xfrm rot="5400000">
            <a:off x="-865188" y="3465513"/>
            <a:ext cx="3889375" cy="647700"/>
          </a:xfrm>
          <a:prstGeom prst="rect">
            <a:avLst/>
          </a:prstGeom>
        </p:spPr>
        <p:txBody>
          <a:bodyPr vert="eaVert" wrap="none" fromWordArt="1">
            <a:prstTxWarp prst="textPlain">
              <a:avLst>
                <a:gd name="adj" fmla="val 50000"/>
              </a:avLst>
            </a:prstTxWarp>
          </a:bodyPr>
          <a:lstStyle/>
          <a:p>
            <a:pPr algn="ctr" fontAlgn="auto"/>
            <a:r>
              <a:rPr lang="zh-TW" altLang="en-US" sz="3600" b="1" kern="10">
                <a:ln w="9525">
                  <a:solidFill>
                    <a:srgbClr val="000000"/>
                  </a:solidFill>
                  <a:round/>
                  <a:headEnd/>
                  <a:tailEnd/>
                </a:ln>
                <a:solidFill>
                  <a:srgbClr val="000000"/>
                </a:solidFill>
                <a:latin typeface="標楷體"/>
                <a:ea typeface="標楷體"/>
              </a:rPr>
              <a:t>第一條 立法宗旨</a:t>
            </a:r>
          </a:p>
        </p:txBody>
      </p:sp>
      <p:sp>
        <p:nvSpPr>
          <p:cNvPr id="135183" name="AutoShape 15"/>
          <p:cNvSpPr>
            <a:spLocks noChangeArrowheads="1"/>
          </p:cNvSpPr>
          <p:nvPr/>
        </p:nvSpPr>
        <p:spPr bwMode="auto">
          <a:xfrm>
            <a:off x="1763713" y="4797425"/>
            <a:ext cx="792162" cy="7191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A5F9D1"/>
              </a:gs>
              <a:gs pos="50000">
                <a:schemeClr val="hlink"/>
              </a:gs>
              <a:gs pos="100000">
                <a:srgbClr val="A5F9D1"/>
              </a:gs>
            </a:gsLst>
            <a:lin ang="5400000" scaled="1"/>
          </a:gradFill>
          <a:ln w="9525">
            <a:solidFill>
              <a:schemeClr val="bg1"/>
            </a:solidFill>
            <a:miter lim="800000"/>
            <a:headEnd/>
            <a:tailEnd/>
          </a:ln>
          <a:effectLst>
            <a:prstShdw prst="shdw13" dist="53882" dir="13500000">
              <a:schemeClr val="bg2">
                <a:alpha val="50000"/>
              </a:schemeClr>
            </a:prstShdw>
          </a:effectLst>
        </p:spPr>
        <p:txBody>
          <a:bodyPr wrap="none" lIns="91404" tIns="45702" rIns="91404" bIns="45702" anchor="ctr"/>
          <a:lstStyle/>
          <a:p>
            <a:pPr>
              <a:defRPr/>
            </a:pPr>
            <a:endParaRPr lang="zh-TW" altLang="en-US"/>
          </a:p>
        </p:txBody>
      </p:sp>
      <p:sp>
        <p:nvSpPr>
          <p:cNvPr id="135184" name="AutoShape 16"/>
          <p:cNvSpPr>
            <a:spLocks noChangeArrowheads="1"/>
          </p:cNvSpPr>
          <p:nvPr/>
        </p:nvSpPr>
        <p:spPr bwMode="auto">
          <a:xfrm>
            <a:off x="1763713" y="3284538"/>
            <a:ext cx="647700" cy="71913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A5F9D1"/>
              </a:gs>
              <a:gs pos="50000">
                <a:schemeClr val="hlink"/>
              </a:gs>
              <a:gs pos="100000">
                <a:srgbClr val="A5F9D1"/>
              </a:gs>
            </a:gsLst>
            <a:lin ang="5400000" scaled="1"/>
          </a:gradFill>
          <a:ln w="9525">
            <a:solidFill>
              <a:schemeClr val="bg1"/>
            </a:solidFill>
            <a:miter lim="800000"/>
            <a:headEnd/>
            <a:tailEnd/>
          </a:ln>
          <a:effectLst>
            <a:prstShdw prst="shdw13" dist="53882" dir="13500000">
              <a:schemeClr val="bg2">
                <a:alpha val="50000"/>
              </a:schemeClr>
            </a:prstShdw>
          </a:effectLst>
        </p:spPr>
        <p:txBody>
          <a:bodyPr wrap="none" lIns="91404" tIns="45702" rIns="91404" bIns="45702" anchor="ctr"/>
          <a:lstStyle/>
          <a:p>
            <a:pPr>
              <a:defRPr/>
            </a:pPr>
            <a:endParaRPr lang="zh-TW" altLang="en-US"/>
          </a:p>
        </p:txBody>
      </p:sp>
      <p:sp>
        <p:nvSpPr>
          <p:cNvPr id="135185" name="AutoShape 17"/>
          <p:cNvSpPr>
            <a:spLocks noChangeArrowheads="1"/>
          </p:cNvSpPr>
          <p:nvPr/>
        </p:nvSpPr>
        <p:spPr bwMode="auto">
          <a:xfrm>
            <a:off x="1763713" y="1916113"/>
            <a:ext cx="576262" cy="71913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A5F9D1"/>
              </a:gs>
              <a:gs pos="50000">
                <a:schemeClr val="hlink"/>
              </a:gs>
              <a:gs pos="100000">
                <a:srgbClr val="A5F9D1"/>
              </a:gs>
            </a:gsLst>
            <a:lin ang="5400000" scaled="1"/>
          </a:gradFill>
          <a:ln w="9525">
            <a:solidFill>
              <a:schemeClr val="bg1"/>
            </a:solidFill>
            <a:miter lim="800000"/>
            <a:headEnd/>
            <a:tailEnd/>
          </a:ln>
          <a:effectLst>
            <a:prstShdw prst="shdw13" dist="53882" dir="13500000">
              <a:schemeClr val="bg2">
                <a:alpha val="50000"/>
              </a:schemeClr>
            </a:prstShdw>
          </a:effectLst>
        </p:spPr>
        <p:txBody>
          <a:bodyPr wrap="none" lIns="91404" tIns="45702" rIns="91404" bIns="45702" anchor="ctr"/>
          <a:lstStyle/>
          <a:p>
            <a:pPr>
              <a:defRPr/>
            </a:pPr>
            <a:endParaRPr lang="zh-TW" altLang="en-US"/>
          </a:p>
        </p:txBody>
      </p:sp>
    </p:spTree>
    <p:custDataLst>
      <p:tags r:id="rId1"/>
    </p:custData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投影片編號版面配置區 3"/>
          <p:cNvSpPr>
            <a:spLocks noGrp="1"/>
          </p:cNvSpPr>
          <p:nvPr>
            <p:ph type="sldNum" sz="quarter" idx="12"/>
          </p:nvPr>
        </p:nvSpPr>
        <p:spPr bwMode="auto">
          <a:xfrm>
            <a:off x="8243888" y="6400800"/>
            <a:ext cx="900112" cy="457200"/>
          </a:xfrm>
          <a:noFill/>
          <a:ln>
            <a:round/>
            <a:headEnd/>
            <a:tailEnd/>
          </a:ln>
        </p:spPr>
        <p:txBody>
          <a:bodyPr vert="horz" wrap="square" numCol="1" anchor="t" anchorCtr="0" compatLnSpc="1">
            <a:prstTxWarp prst="textNoShape">
              <a:avLst/>
            </a:prstTxWarp>
          </a:bodyPr>
          <a:lstStyle/>
          <a:p>
            <a:fld id="{EA59AC6B-CE4B-4C68-B26D-CFBB7360D7C8}" type="slidenum">
              <a:rPr lang="en-US" altLang="zh-TW" smtClean="0"/>
              <a:pPr/>
              <a:t>46</a:t>
            </a:fld>
            <a:endParaRPr lang="en-US" altLang="zh-TW" smtClean="0"/>
          </a:p>
        </p:txBody>
      </p:sp>
      <p:sp>
        <p:nvSpPr>
          <p:cNvPr id="197635" name="Rectangle 2"/>
          <p:cNvSpPr>
            <a:spLocks noChangeArrowheads="1"/>
          </p:cNvSpPr>
          <p:nvPr/>
        </p:nvSpPr>
        <p:spPr bwMode="auto">
          <a:xfrm>
            <a:off x="0" y="188913"/>
            <a:ext cx="9144000" cy="838200"/>
          </a:xfrm>
          <a:prstGeom prst="rect">
            <a:avLst/>
          </a:prstGeom>
          <a:noFill/>
          <a:ln w="9525">
            <a:noFill/>
            <a:miter lim="800000"/>
            <a:headEnd/>
            <a:tailEnd/>
          </a:ln>
        </p:spPr>
        <p:txBody>
          <a:bodyPr lIns="91404" tIns="45702" rIns="91404" bIns="45702" anchor="ctr"/>
          <a:lstStyle/>
          <a:p>
            <a:pPr algn="ctr"/>
            <a:r>
              <a:rPr lang="zh-TW" altLang="en-US" sz="4000" b="1" dirty="0" smtClean="0">
                <a:latin typeface="標楷體" pitchFamily="65" charset="-120"/>
                <a:ea typeface="標楷體" pitchFamily="65" charset="-120"/>
              </a:rPr>
              <a:t>參</a:t>
            </a:r>
            <a:r>
              <a:rPr lang="en-US" altLang="zh-TW" sz="4000" b="1" dirty="0" smtClean="0">
                <a:latin typeface="標楷體" pitchFamily="65" charset="-120"/>
                <a:ea typeface="標楷體" pitchFamily="65" charset="-120"/>
              </a:rPr>
              <a:t>.</a:t>
            </a:r>
            <a:r>
              <a:rPr lang="zh-TW" altLang="zh-TW" sz="4000" b="1" dirty="0" smtClean="0">
                <a:latin typeface="標楷體" pitchFamily="65" charset="-120"/>
                <a:ea typeface="標楷體" pitchFamily="65" charset="-120"/>
              </a:rPr>
              <a:t>辦公室</a:t>
            </a:r>
            <a:r>
              <a:rPr lang="zh-TW" altLang="zh-TW" sz="4000" b="1" dirty="0">
                <a:latin typeface="標楷體" pitchFamily="65" charset="-120"/>
                <a:ea typeface="標楷體" pitchFamily="65" charset="-120"/>
              </a:rPr>
              <a:t>緊急事故處理流程</a:t>
            </a:r>
            <a:endParaRPr lang="en-US" altLang="ko-KR" sz="4000" b="1" u="sng" dirty="0">
              <a:solidFill>
                <a:srgbClr val="003300"/>
              </a:solidFill>
              <a:latin typeface="標楷體" pitchFamily="65" charset="-120"/>
              <a:ea typeface="標楷體" pitchFamily="65" charset="-120"/>
            </a:endParaRPr>
          </a:p>
        </p:txBody>
      </p:sp>
      <p:grpSp>
        <p:nvGrpSpPr>
          <p:cNvPr id="2" name="Group 3"/>
          <p:cNvGrpSpPr>
            <a:grpSpLocks/>
          </p:cNvGrpSpPr>
          <p:nvPr/>
        </p:nvGrpSpPr>
        <p:grpSpPr bwMode="auto">
          <a:xfrm>
            <a:off x="539750" y="1052513"/>
            <a:ext cx="8064500" cy="5148262"/>
            <a:chOff x="431" y="890"/>
            <a:chExt cx="5080" cy="3016"/>
          </a:xfrm>
        </p:grpSpPr>
        <p:sp>
          <p:nvSpPr>
            <p:cNvPr id="197639" name="Oval 4"/>
            <p:cNvSpPr>
              <a:spLocks noChangeArrowheads="1"/>
            </p:cNvSpPr>
            <p:nvPr/>
          </p:nvSpPr>
          <p:spPr bwMode="auto">
            <a:xfrm>
              <a:off x="2322" y="1782"/>
              <a:ext cx="1317" cy="749"/>
            </a:xfrm>
            <a:prstGeom prst="ellipse">
              <a:avLst/>
            </a:prstGeom>
            <a:gradFill rotWithShape="1">
              <a:gsLst>
                <a:gs pos="0">
                  <a:srgbClr val="FFFFFF"/>
                </a:gs>
                <a:gs pos="100000">
                  <a:srgbClr val="767676"/>
                </a:gs>
              </a:gsLst>
              <a:path path="shape">
                <a:fillToRect l="50000" t="50000" r="50000" b="50000"/>
              </a:path>
            </a:gradFill>
            <a:ln w="19050">
              <a:noFill/>
              <a:round/>
              <a:headEnd/>
              <a:tailEnd/>
            </a:ln>
          </p:spPr>
          <p:txBody>
            <a:bodyPr wrap="none" anchor="ctr"/>
            <a:lstStyle/>
            <a:p>
              <a:endParaRPr lang="zh-TW" altLang="en-US"/>
            </a:p>
          </p:txBody>
        </p:sp>
        <p:sp>
          <p:nvSpPr>
            <p:cNvPr id="197640" name="Oval 5"/>
            <p:cNvSpPr>
              <a:spLocks noChangeArrowheads="1"/>
            </p:cNvSpPr>
            <p:nvPr/>
          </p:nvSpPr>
          <p:spPr bwMode="auto">
            <a:xfrm>
              <a:off x="431" y="1796"/>
              <a:ext cx="1318" cy="752"/>
            </a:xfrm>
            <a:prstGeom prst="ellipse">
              <a:avLst/>
            </a:prstGeom>
            <a:solidFill>
              <a:srgbClr val="CCCCFF"/>
            </a:solidFill>
            <a:ln w="19050">
              <a:noFill/>
              <a:round/>
              <a:headEnd/>
              <a:tailEnd/>
            </a:ln>
          </p:spPr>
          <p:txBody>
            <a:bodyPr wrap="none" anchor="ctr"/>
            <a:lstStyle/>
            <a:p>
              <a:pPr algn="ctr"/>
              <a:r>
                <a:rPr lang="zh-TW" altLang="en-US" sz="2800" b="1">
                  <a:latin typeface="Arial" pitchFamily="34" charset="0"/>
                </a:rPr>
                <a:t>設備與設施</a:t>
              </a:r>
            </a:p>
            <a:p>
              <a:pPr algn="ctr"/>
              <a:r>
                <a:rPr lang="zh-TW" altLang="en-US" sz="2800" b="1">
                  <a:latin typeface="Arial" pitchFamily="34" charset="0"/>
                </a:rPr>
                <a:t>標準</a:t>
              </a:r>
            </a:p>
          </p:txBody>
        </p:sp>
        <p:sp>
          <p:nvSpPr>
            <p:cNvPr id="197641" name="Oval 6"/>
            <p:cNvSpPr>
              <a:spLocks noChangeArrowheads="1"/>
            </p:cNvSpPr>
            <p:nvPr/>
          </p:nvSpPr>
          <p:spPr bwMode="auto">
            <a:xfrm>
              <a:off x="4193" y="1796"/>
              <a:ext cx="1318" cy="752"/>
            </a:xfrm>
            <a:prstGeom prst="ellipse">
              <a:avLst/>
            </a:prstGeom>
            <a:solidFill>
              <a:srgbClr val="CCCCFF"/>
            </a:solidFill>
            <a:ln w="19050">
              <a:noFill/>
              <a:round/>
              <a:headEnd/>
              <a:tailEnd/>
            </a:ln>
          </p:spPr>
          <p:txBody>
            <a:bodyPr wrap="none" anchor="ctr"/>
            <a:lstStyle/>
            <a:p>
              <a:pPr algn="ctr"/>
              <a:r>
                <a:rPr lang="zh-TW" altLang="en-US" sz="2800" b="1">
                  <a:latin typeface="Arial" pitchFamily="34" charset="0"/>
                </a:rPr>
                <a:t>標準作業</a:t>
              </a:r>
            </a:p>
            <a:p>
              <a:pPr algn="ctr"/>
              <a:r>
                <a:rPr lang="zh-TW" altLang="en-US" sz="2800" b="1">
                  <a:latin typeface="Arial" pitchFamily="34" charset="0"/>
                </a:rPr>
                <a:t>程序</a:t>
              </a:r>
            </a:p>
          </p:txBody>
        </p:sp>
        <p:sp>
          <p:nvSpPr>
            <p:cNvPr id="141319" name="Oval 7"/>
            <p:cNvSpPr>
              <a:spLocks noChangeArrowheads="1"/>
            </p:cNvSpPr>
            <p:nvPr/>
          </p:nvSpPr>
          <p:spPr bwMode="auto">
            <a:xfrm>
              <a:off x="2322" y="3158"/>
              <a:ext cx="1317" cy="748"/>
            </a:xfrm>
            <a:prstGeom prst="ellipse">
              <a:avLst/>
            </a:prstGeom>
            <a:solidFill>
              <a:srgbClr val="FFFF66"/>
            </a:solidFill>
            <a:ln w="19050">
              <a:noFill/>
              <a:round/>
              <a:headEnd/>
              <a:tailEnd/>
            </a:ln>
            <a:effectLst/>
          </p:spPr>
          <p:txBody>
            <a:bodyPr wrap="none" anchor="ctr"/>
            <a:lstStyle/>
            <a:p>
              <a:pPr algn="ctr">
                <a:defRPr/>
              </a:pPr>
              <a:r>
                <a:rPr lang="zh-TW" altLang="en-US" sz="2800" b="1" dirty="0">
                  <a:effectLst>
                    <a:outerShdw blurRad="38100" dist="38100" dir="2700000" algn="tl">
                      <a:srgbClr val="000000"/>
                    </a:outerShdw>
                  </a:effectLst>
                  <a:latin typeface="Arial" charset="0"/>
                </a:rPr>
                <a:t>行外</a:t>
              </a:r>
            </a:p>
            <a:p>
              <a:pPr algn="ctr">
                <a:defRPr/>
              </a:pPr>
              <a:r>
                <a:rPr lang="zh-TW" altLang="en-US" sz="2800" b="1" dirty="0">
                  <a:effectLst>
                    <a:outerShdw blurRad="38100" dist="38100" dir="2700000" algn="tl">
                      <a:srgbClr val="000000"/>
                    </a:outerShdw>
                  </a:effectLst>
                  <a:latin typeface="Arial" charset="0"/>
                </a:rPr>
                <a:t>作業安全</a:t>
              </a:r>
            </a:p>
          </p:txBody>
        </p:sp>
        <p:sp>
          <p:nvSpPr>
            <p:cNvPr id="141321" name="Oval 9"/>
            <p:cNvSpPr>
              <a:spLocks noChangeArrowheads="1"/>
            </p:cNvSpPr>
            <p:nvPr/>
          </p:nvSpPr>
          <p:spPr bwMode="auto">
            <a:xfrm>
              <a:off x="989" y="2825"/>
              <a:ext cx="1316" cy="751"/>
            </a:xfrm>
            <a:prstGeom prst="ellipse">
              <a:avLst/>
            </a:prstGeom>
            <a:solidFill>
              <a:srgbClr val="CCFF66"/>
            </a:solidFill>
            <a:ln w="19050">
              <a:noFill/>
              <a:round/>
              <a:headEnd/>
              <a:tailEnd/>
            </a:ln>
            <a:effectLst/>
          </p:spPr>
          <p:txBody>
            <a:bodyPr wrap="none" anchor="ctr"/>
            <a:lstStyle/>
            <a:p>
              <a:pPr algn="ctr">
                <a:defRPr/>
              </a:pPr>
              <a:r>
                <a:rPr lang="zh-TW" altLang="en-US" sz="2800" b="1" dirty="0">
                  <a:solidFill>
                    <a:srgbClr val="003300"/>
                  </a:solidFill>
                  <a:effectLst>
                    <a:outerShdw blurRad="38100" dist="38100" dir="2700000" algn="tl">
                      <a:srgbClr val="000000"/>
                    </a:outerShdw>
                  </a:effectLst>
                  <a:latin typeface="Arial" charset="0"/>
                </a:rPr>
                <a:t>行內</a:t>
              </a:r>
            </a:p>
            <a:p>
              <a:pPr algn="ctr">
                <a:defRPr/>
              </a:pPr>
              <a:r>
                <a:rPr lang="zh-TW" altLang="en-US" sz="2800" b="1" dirty="0">
                  <a:solidFill>
                    <a:srgbClr val="003300"/>
                  </a:solidFill>
                  <a:effectLst>
                    <a:outerShdw blurRad="38100" dist="38100" dir="2700000" algn="tl">
                      <a:srgbClr val="000000"/>
                    </a:outerShdw>
                  </a:effectLst>
                  <a:latin typeface="Arial" charset="0"/>
                </a:rPr>
                <a:t>作業安全</a:t>
              </a:r>
            </a:p>
          </p:txBody>
        </p:sp>
        <p:sp>
          <p:nvSpPr>
            <p:cNvPr id="141322" name="Oval 10"/>
            <p:cNvSpPr>
              <a:spLocks noChangeArrowheads="1"/>
            </p:cNvSpPr>
            <p:nvPr/>
          </p:nvSpPr>
          <p:spPr bwMode="auto">
            <a:xfrm>
              <a:off x="3674" y="2825"/>
              <a:ext cx="1318" cy="751"/>
            </a:xfrm>
            <a:prstGeom prst="ellipse">
              <a:avLst/>
            </a:prstGeom>
            <a:solidFill>
              <a:srgbClr val="FFCC66"/>
            </a:solidFill>
            <a:ln w="19050">
              <a:noFill/>
              <a:round/>
              <a:headEnd/>
              <a:tailEnd/>
            </a:ln>
            <a:effectLst/>
          </p:spPr>
          <p:txBody>
            <a:bodyPr wrap="none" anchor="ctr"/>
            <a:lstStyle/>
            <a:p>
              <a:pPr algn="ctr">
                <a:defRPr/>
              </a:pPr>
              <a:r>
                <a:rPr lang="zh-TW" altLang="en-US" sz="2800" b="1" dirty="0">
                  <a:solidFill>
                    <a:srgbClr val="003300"/>
                  </a:solidFill>
                  <a:effectLst>
                    <a:outerShdw blurRad="38100" dist="38100" dir="2700000" algn="tl">
                      <a:srgbClr val="000000"/>
                    </a:outerShdw>
                  </a:effectLst>
                  <a:latin typeface="Arial" charset="0"/>
                </a:rPr>
                <a:t>遵守</a:t>
              </a:r>
            </a:p>
            <a:p>
              <a:pPr algn="ctr">
                <a:defRPr/>
              </a:pPr>
              <a:r>
                <a:rPr lang="zh-TW" altLang="en-US" sz="2800" b="1" dirty="0">
                  <a:solidFill>
                    <a:srgbClr val="003300"/>
                  </a:solidFill>
                  <a:effectLst>
                    <a:outerShdw blurRad="38100" dist="38100" dir="2700000" algn="tl">
                      <a:srgbClr val="000000"/>
                    </a:outerShdw>
                  </a:effectLst>
                  <a:latin typeface="Arial" charset="0"/>
                </a:rPr>
                <a:t>工作守則</a:t>
              </a:r>
            </a:p>
          </p:txBody>
        </p:sp>
        <p:cxnSp>
          <p:nvCxnSpPr>
            <p:cNvPr id="197645" name="AutoShape 11"/>
            <p:cNvCxnSpPr>
              <a:cxnSpLocks noChangeShapeType="1"/>
              <a:stCxn id="197640" idx="6"/>
              <a:endCxn id="197639" idx="2"/>
            </p:cNvCxnSpPr>
            <p:nvPr/>
          </p:nvCxnSpPr>
          <p:spPr bwMode="auto">
            <a:xfrm flipV="1">
              <a:off x="1749" y="2157"/>
              <a:ext cx="573" cy="15"/>
            </a:xfrm>
            <a:prstGeom prst="straightConnector1">
              <a:avLst/>
            </a:prstGeom>
            <a:noFill/>
            <a:ln w="57150">
              <a:solidFill>
                <a:schemeClr val="tx1"/>
              </a:solidFill>
              <a:round/>
              <a:headEnd/>
              <a:tailEnd type="triangle" w="med" len="med"/>
            </a:ln>
          </p:spPr>
        </p:cxnSp>
        <p:cxnSp>
          <p:nvCxnSpPr>
            <p:cNvPr id="197646" name="AutoShape 12"/>
            <p:cNvCxnSpPr>
              <a:cxnSpLocks noChangeShapeType="1"/>
              <a:stCxn id="197641" idx="2"/>
            </p:cNvCxnSpPr>
            <p:nvPr/>
          </p:nvCxnSpPr>
          <p:spPr bwMode="auto">
            <a:xfrm flipH="1" flipV="1">
              <a:off x="3742" y="2160"/>
              <a:ext cx="451" cy="12"/>
            </a:xfrm>
            <a:prstGeom prst="straightConnector1">
              <a:avLst/>
            </a:prstGeom>
            <a:noFill/>
            <a:ln w="57150">
              <a:solidFill>
                <a:schemeClr val="tx1"/>
              </a:solidFill>
              <a:round/>
              <a:headEnd/>
              <a:tailEnd type="triangle" w="med" len="med"/>
            </a:ln>
          </p:spPr>
        </p:cxnSp>
        <p:sp>
          <p:nvSpPr>
            <p:cNvPr id="197647" name="Line 13"/>
            <p:cNvSpPr>
              <a:spLocks noChangeShapeType="1"/>
            </p:cNvSpPr>
            <p:nvPr/>
          </p:nvSpPr>
          <p:spPr bwMode="auto">
            <a:xfrm flipV="1">
              <a:off x="2971" y="2795"/>
              <a:ext cx="0" cy="363"/>
            </a:xfrm>
            <a:prstGeom prst="line">
              <a:avLst/>
            </a:prstGeom>
            <a:noFill/>
            <a:ln w="57150">
              <a:solidFill>
                <a:schemeClr val="tx1"/>
              </a:solidFill>
              <a:round/>
              <a:headEnd/>
              <a:tailEnd type="triangle" w="med" len="med"/>
            </a:ln>
          </p:spPr>
          <p:txBody>
            <a:bodyPr/>
            <a:lstStyle/>
            <a:p>
              <a:endParaRPr lang="zh-TW" altLang="en-US"/>
            </a:p>
          </p:txBody>
        </p:sp>
        <p:sp>
          <p:nvSpPr>
            <p:cNvPr id="197648" name="Line 14"/>
            <p:cNvSpPr>
              <a:spLocks noChangeShapeType="1"/>
            </p:cNvSpPr>
            <p:nvPr/>
          </p:nvSpPr>
          <p:spPr bwMode="auto">
            <a:xfrm flipH="1" flipV="1">
              <a:off x="3651" y="2659"/>
              <a:ext cx="272" cy="227"/>
            </a:xfrm>
            <a:prstGeom prst="line">
              <a:avLst/>
            </a:prstGeom>
            <a:noFill/>
            <a:ln w="57150">
              <a:solidFill>
                <a:schemeClr val="tx1"/>
              </a:solidFill>
              <a:round/>
              <a:headEnd/>
              <a:tailEnd type="triangle" w="med" len="med"/>
            </a:ln>
          </p:spPr>
          <p:txBody>
            <a:bodyPr/>
            <a:lstStyle/>
            <a:p>
              <a:endParaRPr lang="zh-TW" altLang="en-US"/>
            </a:p>
          </p:txBody>
        </p:sp>
        <p:sp>
          <p:nvSpPr>
            <p:cNvPr id="197649" name="Line 15"/>
            <p:cNvSpPr>
              <a:spLocks noChangeShapeType="1"/>
            </p:cNvSpPr>
            <p:nvPr/>
          </p:nvSpPr>
          <p:spPr bwMode="auto">
            <a:xfrm flipV="1">
              <a:off x="2110" y="2659"/>
              <a:ext cx="226" cy="272"/>
            </a:xfrm>
            <a:prstGeom prst="line">
              <a:avLst/>
            </a:prstGeom>
            <a:noFill/>
            <a:ln w="57150">
              <a:solidFill>
                <a:schemeClr val="tx1"/>
              </a:solidFill>
              <a:round/>
              <a:headEnd/>
              <a:tailEnd type="triangle" w="med" len="med"/>
            </a:ln>
          </p:spPr>
          <p:txBody>
            <a:bodyPr/>
            <a:lstStyle/>
            <a:p>
              <a:endParaRPr lang="zh-TW" altLang="en-US"/>
            </a:p>
          </p:txBody>
        </p:sp>
        <p:sp>
          <p:nvSpPr>
            <p:cNvPr id="197650" name="Line 16"/>
            <p:cNvSpPr>
              <a:spLocks noChangeShapeType="1"/>
            </p:cNvSpPr>
            <p:nvPr/>
          </p:nvSpPr>
          <p:spPr bwMode="auto">
            <a:xfrm>
              <a:off x="2971" y="1661"/>
              <a:ext cx="1" cy="136"/>
            </a:xfrm>
            <a:prstGeom prst="line">
              <a:avLst/>
            </a:prstGeom>
            <a:noFill/>
            <a:ln w="57150">
              <a:solidFill>
                <a:schemeClr val="tx1"/>
              </a:solidFill>
              <a:round/>
              <a:headEnd/>
              <a:tailEnd type="triangle" w="med" len="med"/>
            </a:ln>
          </p:spPr>
          <p:txBody>
            <a:bodyPr/>
            <a:lstStyle/>
            <a:p>
              <a:endParaRPr lang="zh-TW" altLang="en-US"/>
            </a:p>
          </p:txBody>
        </p:sp>
        <p:sp>
          <p:nvSpPr>
            <p:cNvPr id="197651" name="Oval 8"/>
            <p:cNvSpPr>
              <a:spLocks noChangeArrowheads="1"/>
            </p:cNvSpPr>
            <p:nvPr/>
          </p:nvSpPr>
          <p:spPr bwMode="auto">
            <a:xfrm>
              <a:off x="2288" y="890"/>
              <a:ext cx="1318" cy="748"/>
            </a:xfrm>
            <a:prstGeom prst="ellipse">
              <a:avLst/>
            </a:prstGeom>
            <a:solidFill>
              <a:srgbClr val="FFFF66"/>
            </a:solidFill>
            <a:ln w="19050">
              <a:noFill/>
              <a:round/>
              <a:headEnd/>
              <a:tailEnd/>
            </a:ln>
          </p:spPr>
          <p:txBody>
            <a:bodyPr wrap="none" anchor="ctr"/>
            <a:lstStyle/>
            <a:p>
              <a:pPr algn="ctr"/>
              <a:r>
                <a:rPr lang="zh-TW" altLang="en-US" sz="3200" b="1">
                  <a:latin typeface="文鼎中楷" pitchFamily="49" charset="-120"/>
                  <a:ea typeface="文鼎中楷" pitchFamily="49" charset="-120"/>
                </a:rPr>
                <a:t>安全衛生</a:t>
              </a:r>
            </a:p>
            <a:p>
              <a:pPr algn="ctr"/>
              <a:r>
                <a:rPr lang="zh-TW" altLang="en-US" sz="3200" b="1">
                  <a:latin typeface="文鼎中楷" pitchFamily="49" charset="-120"/>
                  <a:ea typeface="文鼎中楷" pitchFamily="49" charset="-120"/>
                </a:rPr>
                <a:t>定義</a:t>
              </a:r>
            </a:p>
          </p:txBody>
        </p:sp>
      </p:grpSp>
      <p:pic>
        <p:nvPicPr>
          <p:cNvPr id="141329" name="Picture 17" descr="台新銀行新光三越營業據點Whole views03"/>
          <p:cNvPicPr>
            <a:picLocks noChangeAspect="1" noChangeArrowheads="1"/>
          </p:cNvPicPr>
          <p:nvPr/>
        </p:nvPicPr>
        <p:blipFill>
          <a:blip r:embed="rId2" cstate="print">
            <a:clrChange>
              <a:clrFrom>
                <a:srgbClr val="FDFDFD"/>
              </a:clrFrom>
              <a:clrTo>
                <a:srgbClr val="FDFDFD">
                  <a:alpha val="0"/>
                </a:srgbClr>
              </a:clrTo>
            </a:clrChange>
          </a:blip>
          <a:srcRect/>
          <a:stretch>
            <a:fillRect/>
          </a:stretch>
        </p:blipFill>
        <p:spPr bwMode="auto">
          <a:xfrm>
            <a:off x="3132138" y="2781300"/>
            <a:ext cx="2662237" cy="19986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41329"/>
                                        </p:tgtEl>
                                        <p:attrNameLst>
                                          <p:attrName>style.visibility</p:attrName>
                                        </p:attrNameLst>
                                      </p:cBhvr>
                                      <p:to>
                                        <p:strVal val="visible"/>
                                      </p:to>
                                    </p:set>
                                    <p:anim calcmode="lin" valueType="num">
                                      <p:cBhvr>
                                        <p:cTn id="7" dur="2000" fill="hold"/>
                                        <p:tgtEl>
                                          <p:spTgt spid="141329"/>
                                        </p:tgtEl>
                                        <p:attrNameLst>
                                          <p:attrName>ppt_w</p:attrName>
                                        </p:attrNameLst>
                                      </p:cBhvr>
                                      <p:tavLst>
                                        <p:tav tm="0">
                                          <p:val>
                                            <p:fltVal val="0"/>
                                          </p:val>
                                        </p:tav>
                                        <p:tav tm="100000">
                                          <p:val>
                                            <p:strVal val="#ppt_w"/>
                                          </p:val>
                                        </p:tav>
                                      </p:tavLst>
                                    </p:anim>
                                    <p:anim calcmode="lin" valueType="num">
                                      <p:cBhvr>
                                        <p:cTn id="8" dur="2000" fill="hold"/>
                                        <p:tgtEl>
                                          <p:spTgt spid="141329"/>
                                        </p:tgtEl>
                                        <p:attrNameLst>
                                          <p:attrName>ppt_h</p:attrName>
                                        </p:attrNameLst>
                                      </p:cBhvr>
                                      <p:tavLst>
                                        <p:tav tm="0">
                                          <p:val>
                                            <p:fltVal val="0"/>
                                          </p:val>
                                        </p:tav>
                                        <p:tav tm="100000">
                                          <p:val>
                                            <p:strVal val="#ppt_h"/>
                                          </p:val>
                                        </p:tav>
                                      </p:tavLst>
                                    </p:anim>
                                    <p:animEffect transition="in" filter="fade">
                                      <p:cBhvr>
                                        <p:cTn id="9" dur="2000"/>
                                        <p:tgtEl>
                                          <p:spTgt spid="141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Arc 2"/>
          <p:cNvSpPr>
            <a:spLocks/>
          </p:cNvSpPr>
          <p:nvPr/>
        </p:nvSpPr>
        <p:spPr bwMode="auto">
          <a:xfrm rot="10800000">
            <a:off x="939800" y="2636838"/>
            <a:ext cx="7262813" cy="3730625"/>
          </a:xfrm>
          <a:custGeom>
            <a:avLst/>
            <a:gdLst>
              <a:gd name="T0" fmla="*/ 0 w 42173"/>
              <a:gd name="T1" fmla="*/ 2147483647 h 21673"/>
              <a:gd name="T2" fmla="*/ 2147483647 w 42173"/>
              <a:gd name="T3" fmla="*/ 2147483647 h 21673"/>
              <a:gd name="T4" fmla="*/ 2147483647 w 42173"/>
              <a:gd name="T5" fmla="*/ 2147483647 h 21673"/>
              <a:gd name="T6" fmla="*/ 0 60000 65536"/>
              <a:gd name="T7" fmla="*/ 0 60000 65536"/>
              <a:gd name="T8" fmla="*/ 0 60000 65536"/>
              <a:gd name="T9" fmla="*/ 0 w 42173"/>
              <a:gd name="T10" fmla="*/ 0 h 21673"/>
              <a:gd name="T11" fmla="*/ 42173 w 42173"/>
              <a:gd name="T12" fmla="*/ 21673 h 21673"/>
            </a:gdLst>
            <a:ahLst/>
            <a:cxnLst>
              <a:cxn ang="T6">
                <a:pos x="T0" y="T1"/>
              </a:cxn>
              <a:cxn ang="T7">
                <a:pos x="T2" y="T3"/>
              </a:cxn>
              <a:cxn ang="T8">
                <a:pos x="T4" y="T5"/>
              </a:cxn>
            </a:cxnLst>
            <a:rect l="T9" t="T10" r="T11" b="T12"/>
            <a:pathLst>
              <a:path w="42173" h="21673" fill="none" extrusionOk="0">
                <a:moveTo>
                  <a:pt x="0" y="21672"/>
                </a:moveTo>
                <a:cubicBezTo>
                  <a:pt x="0" y="21648"/>
                  <a:pt x="0" y="21624"/>
                  <a:pt x="0" y="21600"/>
                </a:cubicBezTo>
                <a:cubicBezTo>
                  <a:pt x="0" y="9670"/>
                  <a:pt x="9670" y="0"/>
                  <a:pt x="21600" y="0"/>
                </a:cubicBezTo>
                <a:cubicBezTo>
                  <a:pt x="30993" y="-1"/>
                  <a:pt x="39309" y="6070"/>
                  <a:pt x="42172" y="15017"/>
                </a:cubicBezTo>
              </a:path>
              <a:path w="42173" h="21673" stroke="0" extrusionOk="0">
                <a:moveTo>
                  <a:pt x="0" y="21672"/>
                </a:moveTo>
                <a:cubicBezTo>
                  <a:pt x="0" y="21648"/>
                  <a:pt x="0" y="21624"/>
                  <a:pt x="0" y="21600"/>
                </a:cubicBezTo>
                <a:cubicBezTo>
                  <a:pt x="0" y="9670"/>
                  <a:pt x="9670" y="0"/>
                  <a:pt x="21600" y="0"/>
                </a:cubicBezTo>
                <a:cubicBezTo>
                  <a:pt x="30993" y="-1"/>
                  <a:pt x="39309" y="6070"/>
                  <a:pt x="42172" y="15017"/>
                </a:cubicBezTo>
                <a:lnTo>
                  <a:pt x="21600" y="21600"/>
                </a:lnTo>
                <a:close/>
              </a:path>
            </a:pathLst>
          </a:custGeom>
          <a:gradFill rotWithShape="1">
            <a:gsLst>
              <a:gs pos="0">
                <a:schemeClr val="bg1">
                  <a:alpha val="60001"/>
                </a:schemeClr>
              </a:gs>
              <a:gs pos="100000">
                <a:schemeClr val="accent1">
                  <a:alpha val="0"/>
                </a:schemeClr>
              </a:gs>
            </a:gsLst>
            <a:lin ang="5400000" scaled="1"/>
          </a:gradFill>
          <a:ln w="9525">
            <a:noFill/>
            <a:round/>
            <a:headEnd/>
            <a:tailEnd/>
          </a:ln>
        </p:spPr>
        <p:txBody>
          <a:bodyPr wrap="none" lIns="91404" tIns="45702" rIns="91404" bIns="45702" anchor="ctr"/>
          <a:lstStyle/>
          <a:p>
            <a:endParaRPr lang="zh-TW" altLang="en-US"/>
          </a:p>
        </p:txBody>
      </p:sp>
      <p:sp>
        <p:nvSpPr>
          <p:cNvPr id="200707" name="Line 3"/>
          <p:cNvSpPr>
            <a:spLocks noChangeShapeType="1"/>
          </p:cNvSpPr>
          <p:nvPr/>
        </p:nvSpPr>
        <p:spPr bwMode="auto">
          <a:xfrm flipH="1">
            <a:off x="2279650" y="3187700"/>
            <a:ext cx="2293938" cy="2112963"/>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200708" name="Line 4"/>
          <p:cNvSpPr>
            <a:spLocks noChangeShapeType="1"/>
          </p:cNvSpPr>
          <p:nvPr/>
        </p:nvSpPr>
        <p:spPr bwMode="auto">
          <a:xfrm>
            <a:off x="4572000" y="3186113"/>
            <a:ext cx="0" cy="2881312"/>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200709" name="Line 5"/>
          <p:cNvSpPr>
            <a:spLocks noChangeShapeType="1"/>
          </p:cNvSpPr>
          <p:nvPr/>
        </p:nvSpPr>
        <p:spPr bwMode="auto">
          <a:xfrm>
            <a:off x="4572000" y="3186113"/>
            <a:ext cx="2322513" cy="2035175"/>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200710" name="Line 6"/>
          <p:cNvSpPr>
            <a:spLocks noChangeShapeType="1"/>
          </p:cNvSpPr>
          <p:nvPr/>
        </p:nvSpPr>
        <p:spPr bwMode="auto">
          <a:xfrm flipH="1">
            <a:off x="2011363" y="3187700"/>
            <a:ext cx="6135687" cy="0"/>
          </a:xfrm>
          <a:prstGeom prst="line">
            <a:avLst/>
          </a:prstGeom>
          <a:noFill/>
          <a:ln w="38100">
            <a:solidFill>
              <a:schemeClr val="bg1"/>
            </a:solidFill>
            <a:prstDash val="sysDot"/>
            <a:round/>
            <a:headEnd/>
            <a:tailEnd/>
          </a:ln>
        </p:spPr>
        <p:txBody>
          <a:bodyPr lIns="91404" tIns="45702" rIns="91404" bIns="45702"/>
          <a:lstStyle/>
          <a:p>
            <a:endParaRPr lang="zh-TW" altLang="en-US"/>
          </a:p>
        </p:txBody>
      </p:sp>
      <p:sp>
        <p:nvSpPr>
          <p:cNvPr id="200711" name="Oval 7"/>
          <p:cNvSpPr>
            <a:spLocks noChangeArrowheads="1"/>
          </p:cNvSpPr>
          <p:nvPr/>
        </p:nvSpPr>
        <p:spPr bwMode="auto">
          <a:xfrm>
            <a:off x="3481388" y="1484313"/>
            <a:ext cx="2155825" cy="2155825"/>
          </a:xfrm>
          <a:prstGeom prst="ellipse">
            <a:avLst/>
          </a:prstGeom>
          <a:gradFill rotWithShape="1">
            <a:gsLst>
              <a:gs pos="0">
                <a:srgbClr val="68CC26"/>
              </a:gs>
              <a:gs pos="100000">
                <a:srgbClr val="001800"/>
              </a:gs>
            </a:gsLst>
            <a:lin ang="5400000" scaled="1"/>
          </a:gradFill>
          <a:ln w="9525">
            <a:noFill/>
            <a:round/>
            <a:headEnd/>
            <a:tailEnd/>
          </a:ln>
        </p:spPr>
        <p:txBody>
          <a:bodyPr wrap="none" lIns="91404" tIns="45702" rIns="91404" bIns="45702" anchor="ctr"/>
          <a:lstStyle/>
          <a:p>
            <a:endParaRPr lang="zh-TW" altLang="en-US"/>
          </a:p>
        </p:txBody>
      </p:sp>
      <p:grpSp>
        <p:nvGrpSpPr>
          <p:cNvPr id="2" name="Group 8"/>
          <p:cNvGrpSpPr>
            <a:grpSpLocks/>
          </p:cNvGrpSpPr>
          <p:nvPr/>
        </p:nvGrpSpPr>
        <p:grpSpPr bwMode="auto">
          <a:xfrm>
            <a:off x="3132138" y="1412875"/>
            <a:ext cx="2855912" cy="2590800"/>
            <a:chOff x="2124" y="1253"/>
            <a:chExt cx="1496" cy="1496"/>
          </a:xfrm>
        </p:grpSpPr>
        <p:sp>
          <p:nvSpPr>
            <p:cNvPr id="200748" name="Oval 9"/>
            <p:cNvSpPr>
              <a:spLocks noChangeArrowheads="1"/>
            </p:cNvSpPr>
            <p:nvPr/>
          </p:nvSpPr>
          <p:spPr bwMode="auto">
            <a:xfrm>
              <a:off x="2124" y="1253"/>
              <a:ext cx="1496" cy="1496"/>
            </a:xfrm>
            <a:prstGeom prst="ellipse">
              <a:avLst/>
            </a:prstGeom>
            <a:gradFill rotWithShape="1">
              <a:gsLst>
                <a:gs pos="0">
                  <a:srgbClr val="EAEAEA"/>
                </a:gs>
                <a:gs pos="100000">
                  <a:srgbClr val="B2B2B2"/>
                </a:gs>
              </a:gsLst>
              <a:lin ang="5400000" scaled="1"/>
            </a:gradFill>
            <a:ln w="9525">
              <a:noFill/>
              <a:round/>
              <a:headEnd/>
              <a:tailEnd/>
            </a:ln>
            <a:effectLst>
              <a:prstShdw prst="shdw17" dist="17961" dir="2700000">
                <a:srgbClr val="8C8C8C"/>
              </a:prstShdw>
            </a:effectLst>
          </p:spPr>
          <p:txBody>
            <a:bodyPr wrap="none" anchor="ctr"/>
            <a:lstStyle/>
            <a:p>
              <a:endParaRPr lang="zh-TW" altLang="en-US"/>
            </a:p>
          </p:txBody>
        </p:sp>
        <p:sp>
          <p:nvSpPr>
            <p:cNvPr id="200749" name="Oval 10"/>
            <p:cNvSpPr>
              <a:spLocks noChangeArrowheads="1"/>
            </p:cNvSpPr>
            <p:nvPr/>
          </p:nvSpPr>
          <p:spPr bwMode="auto">
            <a:xfrm>
              <a:off x="2193" y="1330"/>
              <a:ext cx="1358" cy="1358"/>
            </a:xfrm>
            <a:prstGeom prst="ellipse">
              <a:avLst/>
            </a:prstGeom>
            <a:gradFill rotWithShape="1">
              <a:gsLst>
                <a:gs pos="0">
                  <a:srgbClr val="68CC26"/>
                </a:gs>
                <a:gs pos="100000">
                  <a:srgbClr val="001800"/>
                </a:gs>
              </a:gsLst>
              <a:lin ang="5400000" scaled="1"/>
            </a:gradFill>
            <a:ln w="9525">
              <a:noFill/>
              <a:round/>
              <a:headEnd/>
              <a:tailEnd/>
            </a:ln>
          </p:spPr>
          <p:txBody>
            <a:bodyPr wrap="none" anchor="ctr"/>
            <a:lstStyle/>
            <a:p>
              <a:endParaRPr lang="zh-TW" altLang="en-US"/>
            </a:p>
          </p:txBody>
        </p:sp>
        <p:sp>
          <p:nvSpPr>
            <p:cNvPr id="200750" name="Oval 11"/>
            <p:cNvSpPr>
              <a:spLocks noChangeArrowheads="1"/>
            </p:cNvSpPr>
            <p:nvPr/>
          </p:nvSpPr>
          <p:spPr bwMode="auto">
            <a:xfrm>
              <a:off x="2305" y="1344"/>
              <a:ext cx="1134" cy="1088"/>
            </a:xfrm>
            <a:prstGeom prst="ellipse">
              <a:avLst/>
            </a:prstGeom>
            <a:gradFill rotWithShape="0">
              <a:gsLst>
                <a:gs pos="0">
                  <a:schemeClr val="bg1">
                    <a:alpha val="60001"/>
                  </a:schemeClr>
                </a:gs>
                <a:gs pos="100000">
                  <a:schemeClr val="accent1">
                    <a:alpha val="0"/>
                  </a:schemeClr>
                </a:gs>
              </a:gsLst>
              <a:lin ang="5400000" scaled="1"/>
            </a:gradFill>
            <a:ln w="9525" algn="ctr">
              <a:noFill/>
              <a:round/>
              <a:headEnd/>
              <a:tailEnd/>
            </a:ln>
          </p:spPr>
          <p:txBody>
            <a:bodyPr wrap="none" anchor="ctr"/>
            <a:lstStyle/>
            <a:p>
              <a:endParaRPr lang="zh-TW" altLang="en-US"/>
            </a:p>
          </p:txBody>
        </p:sp>
      </p:grpSp>
      <p:grpSp>
        <p:nvGrpSpPr>
          <p:cNvPr id="3" name="Group 12"/>
          <p:cNvGrpSpPr>
            <a:grpSpLocks/>
          </p:cNvGrpSpPr>
          <p:nvPr/>
        </p:nvGrpSpPr>
        <p:grpSpPr bwMode="auto">
          <a:xfrm>
            <a:off x="468313" y="1989138"/>
            <a:ext cx="1943100" cy="1871662"/>
            <a:chOff x="431" y="1253"/>
            <a:chExt cx="1224" cy="1179"/>
          </a:xfrm>
        </p:grpSpPr>
        <p:sp>
          <p:nvSpPr>
            <p:cNvPr id="200745" name="Oval 13"/>
            <p:cNvSpPr>
              <a:spLocks noChangeArrowheads="1"/>
            </p:cNvSpPr>
            <p:nvPr/>
          </p:nvSpPr>
          <p:spPr bwMode="auto">
            <a:xfrm>
              <a:off x="431" y="1253"/>
              <a:ext cx="1224" cy="1179"/>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anchor="ctr"/>
            <a:lstStyle/>
            <a:p>
              <a:endParaRPr lang="zh-TW" altLang="en-US"/>
            </a:p>
          </p:txBody>
        </p:sp>
        <p:sp>
          <p:nvSpPr>
            <p:cNvPr id="200746" name="Oval 14"/>
            <p:cNvSpPr>
              <a:spLocks noChangeArrowheads="1"/>
            </p:cNvSpPr>
            <p:nvPr/>
          </p:nvSpPr>
          <p:spPr bwMode="auto">
            <a:xfrm>
              <a:off x="502" y="1323"/>
              <a:ext cx="1089" cy="1049"/>
            </a:xfrm>
            <a:prstGeom prst="ellipse">
              <a:avLst/>
            </a:prstGeom>
            <a:gradFill rotWithShape="1">
              <a:gsLst>
                <a:gs pos="0">
                  <a:schemeClr val="bg1"/>
                </a:gs>
                <a:gs pos="100000">
                  <a:srgbClr val="333333"/>
                </a:gs>
              </a:gsLst>
              <a:lin ang="2700000" scaled="1"/>
            </a:gradFill>
            <a:ln w="9525">
              <a:noFill/>
              <a:round/>
              <a:headEnd/>
              <a:tailEnd/>
            </a:ln>
          </p:spPr>
          <p:txBody>
            <a:bodyPr wrap="none" anchor="ctr"/>
            <a:lstStyle/>
            <a:p>
              <a:endParaRPr lang="zh-TW" altLang="en-US"/>
            </a:p>
          </p:txBody>
        </p:sp>
        <p:sp>
          <p:nvSpPr>
            <p:cNvPr id="200747" name="Oval 15"/>
            <p:cNvSpPr>
              <a:spLocks noChangeArrowheads="1"/>
            </p:cNvSpPr>
            <p:nvPr/>
          </p:nvSpPr>
          <p:spPr bwMode="auto">
            <a:xfrm>
              <a:off x="584" y="1366"/>
              <a:ext cx="890" cy="858"/>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anchor="ctr"/>
            <a:lstStyle/>
            <a:p>
              <a:endParaRPr lang="zh-TW" altLang="en-US"/>
            </a:p>
          </p:txBody>
        </p:sp>
      </p:grpSp>
      <p:grpSp>
        <p:nvGrpSpPr>
          <p:cNvPr id="4" name="Group 16"/>
          <p:cNvGrpSpPr>
            <a:grpSpLocks/>
          </p:cNvGrpSpPr>
          <p:nvPr/>
        </p:nvGrpSpPr>
        <p:grpSpPr bwMode="auto">
          <a:xfrm>
            <a:off x="6732588" y="1989138"/>
            <a:ext cx="1958975" cy="1873250"/>
            <a:chOff x="4477" y="1503"/>
            <a:chExt cx="998" cy="998"/>
          </a:xfrm>
        </p:grpSpPr>
        <p:sp>
          <p:nvSpPr>
            <p:cNvPr id="200742" name="Oval 17"/>
            <p:cNvSpPr>
              <a:spLocks noChangeArrowheads="1"/>
            </p:cNvSpPr>
            <p:nvPr/>
          </p:nvSpPr>
          <p:spPr bwMode="auto">
            <a:xfrm>
              <a:off x="4477" y="1503"/>
              <a:ext cx="998" cy="998"/>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anchor="ctr"/>
            <a:lstStyle/>
            <a:p>
              <a:endParaRPr lang="zh-TW" altLang="en-US"/>
            </a:p>
          </p:txBody>
        </p:sp>
        <p:sp>
          <p:nvSpPr>
            <p:cNvPr id="200743" name="Oval 18"/>
            <p:cNvSpPr>
              <a:spLocks noChangeArrowheads="1"/>
            </p:cNvSpPr>
            <p:nvPr/>
          </p:nvSpPr>
          <p:spPr bwMode="auto">
            <a:xfrm>
              <a:off x="4532" y="1558"/>
              <a:ext cx="888" cy="888"/>
            </a:xfrm>
            <a:prstGeom prst="ellipse">
              <a:avLst/>
            </a:prstGeom>
            <a:gradFill rotWithShape="1">
              <a:gsLst>
                <a:gs pos="0">
                  <a:schemeClr val="bg1"/>
                </a:gs>
                <a:gs pos="100000">
                  <a:srgbClr val="333333"/>
                </a:gs>
              </a:gsLst>
              <a:lin ang="2700000" scaled="1"/>
            </a:gradFill>
            <a:ln w="9525">
              <a:noFill/>
              <a:round/>
              <a:headEnd/>
              <a:tailEnd/>
            </a:ln>
          </p:spPr>
          <p:txBody>
            <a:bodyPr wrap="none" anchor="ctr"/>
            <a:lstStyle/>
            <a:p>
              <a:endParaRPr lang="zh-TW" altLang="en-US"/>
            </a:p>
          </p:txBody>
        </p:sp>
        <p:sp>
          <p:nvSpPr>
            <p:cNvPr id="200744" name="Oval 19"/>
            <p:cNvSpPr>
              <a:spLocks noChangeArrowheads="1"/>
            </p:cNvSpPr>
            <p:nvPr/>
          </p:nvSpPr>
          <p:spPr bwMode="auto">
            <a:xfrm>
              <a:off x="4555" y="1579"/>
              <a:ext cx="726" cy="726"/>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anchor="ctr"/>
            <a:lstStyle/>
            <a:p>
              <a:endParaRPr lang="zh-TW" altLang="en-US"/>
            </a:p>
          </p:txBody>
        </p:sp>
      </p:grpSp>
      <p:sp>
        <p:nvSpPr>
          <p:cNvPr id="200715" name="Oval 20"/>
          <p:cNvSpPr>
            <a:spLocks noChangeArrowheads="1"/>
          </p:cNvSpPr>
          <p:nvPr/>
        </p:nvSpPr>
        <p:spPr bwMode="auto">
          <a:xfrm>
            <a:off x="3276600" y="4652963"/>
            <a:ext cx="2519363" cy="1873250"/>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lIns="91404" tIns="45702" rIns="91404" bIns="45702" anchor="ctr"/>
          <a:lstStyle/>
          <a:p>
            <a:endParaRPr lang="zh-TW" altLang="en-US"/>
          </a:p>
        </p:txBody>
      </p:sp>
      <p:sp>
        <p:nvSpPr>
          <p:cNvPr id="200716" name="Oval 21"/>
          <p:cNvSpPr>
            <a:spLocks noChangeArrowheads="1"/>
          </p:cNvSpPr>
          <p:nvPr/>
        </p:nvSpPr>
        <p:spPr bwMode="auto">
          <a:xfrm>
            <a:off x="3419475" y="4724400"/>
            <a:ext cx="2243138" cy="1666875"/>
          </a:xfrm>
          <a:prstGeom prst="ellipse">
            <a:avLst/>
          </a:prstGeom>
          <a:gradFill rotWithShape="1">
            <a:gsLst>
              <a:gs pos="0">
                <a:schemeClr val="bg1"/>
              </a:gs>
              <a:gs pos="100000">
                <a:srgbClr val="333333"/>
              </a:gs>
            </a:gsLst>
            <a:lin ang="2700000" scaled="1"/>
          </a:gradFill>
          <a:ln w="9525">
            <a:noFill/>
            <a:round/>
            <a:headEnd/>
            <a:tailEnd/>
          </a:ln>
        </p:spPr>
        <p:txBody>
          <a:bodyPr wrap="none" lIns="91404" tIns="45702" rIns="91404" bIns="45702" anchor="ctr"/>
          <a:lstStyle/>
          <a:p>
            <a:endParaRPr lang="zh-TW" altLang="en-US"/>
          </a:p>
        </p:txBody>
      </p:sp>
      <p:sp>
        <p:nvSpPr>
          <p:cNvPr id="200717" name="Oval 22"/>
          <p:cNvSpPr>
            <a:spLocks noChangeArrowheads="1"/>
          </p:cNvSpPr>
          <p:nvPr/>
        </p:nvSpPr>
        <p:spPr bwMode="auto">
          <a:xfrm>
            <a:off x="3473450" y="4795838"/>
            <a:ext cx="1833563" cy="1362075"/>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lIns="91404" tIns="45702" rIns="91404" bIns="45702" anchor="ctr"/>
          <a:lstStyle/>
          <a:p>
            <a:endParaRPr lang="zh-TW" altLang="en-US"/>
          </a:p>
        </p:txBody>
      </p:sp>
      <p:grpSp>
        <p:nvGrpSpPr>
          <p:cNvPr id="5" name="Group 23"/>
          <p:cNvGrpSpPr>
            <a:grpSpLocks/>
          </p:cNvGrpSpPr>
          <p:nvPr/>
        </p:nvGrpSpPr>
        <p:grpSpPr bwMode="auto">
          <a:xfrm>
            <a:off x="6156325" y="4256088"/>
            <a:ext cx="1944688" cy="1909762"/>
            <a:chOff x="3878" y="2681"/>
            <a:chExt cx="998" cy="998"/>
          </a:xfrm>
        </p:grpSpPr>
        <p:sp>
          <p:nvSpPr>
            <p:cNvPr id="200739" name="Oval 24"/>
            <p:cNvSpPr>
              <a:spLocks noChangeArrowheads="1"/>
            </p:cNvSpPr>
            <p:nvPr/>
          </p:nvSpPr>
          <p:spPr bwMode="auto">
            <a:xfrm>
              <a:off x="3878" y="2681"/>
              <a:ext cx="998" cy="998"/>
            </a:xfrm>
            <a:prstGeom prst="ellipse">
              <a:avLst/>
            </a:prstGeom>
            <a:gradFill rotWithShape="1">
              <a:gsLst>
                <a:gs pos="0">
                  <a:srgbClr val="5FB822"/>
                </a:gs>
                <a:gs pos="100000">
                  <a:srgbClr val="000000"/>
                </a:gs>
              </a:gsLst>
              <a:lin ang="2700000" scaled="1"/>
            </a:gradFill>
            <a:ln w="9525">
              <a:noFill/>
              <a:round/>
              <a:headEnd/>
              <a:tailEnd/>
            </a:ln>
            <a:effectLst>
              <a:prstShdw prst="shdw17" dist="17961" dir="2700000">
                <a:srgbClr val="396E14"/>
              </a:prstShdw>
            </a:effectLst>
          </p:spPr>
          <p:txBody>
            <a:bodyPr wrap="none" anchor="ctr"/>
            <a:lstStyle/>
            <a:p>
              <a:endParaRPr lang="zh-TW" altLang="en-US"/>
            </a:p>
          </p:txBody>
        </p:sp>
        <p:sp>
          <p:nvSpPr>
            <p:cNvPr id="200740" name="Oval 25"/>
            <p:cNvSpPr>
              <a:spLocks noChangeArrowheads="1"/>
            </p:cNvSpPr>
            <p:nvPr/>
          </p:nvSpPr>
          <p:spPr bwMode="auto">
            <a:xfrm>
              <a:off x="3933" y="2736"/>
              <a:ext cx="888" cy="888"/>
            </a:xfrm>
            <a:prstGeom prst="ellipse">
              <a:avLst/>
            </a:prstGeom>
            <a:gradFill rotWithShape="1">
              <a:gsLst>
                <a:gs pos="0">
                  <a:schemeClr val="bg1"/>
                </a:gs>
                <a:gs pos="100000">
                  <a:srgbClr val="333333"/>
                </a:gs>
              </a:gsLst>
              <a:lin ang="2700000" scaled="1"/>
            </a:gradFill>
            <a:ln w="9525">
              <a:noFill/>
              <a:round/>
              <a:headEnd/>
              <a:tailEnd/>
            </a:ln>
          </p:spPr>
          <p:txBody>
            <a:bodyPr wrap="none" anchor="ctr"/>
            <a:lstStyle/>
            <a:p>
              <a:endParaRPr lang="zh-TW" altLang="en-US"/>
            </a:p>
          </p:txBody>
        </p:sp>
        <p:sp>
          <p:nvSpPr>
            <p:cNvPr id="200741" name="Oval 26"/>
            <p:cNvSpPr>
              <a:spLocks noChangeArrowheads="1"/>
            </p:cNvSpPr>
            <p:nvPr/>
          </p:nvSpPr>
          <p:spPr bwMode="auto">
            <a:xfrm>
              <a:off x="3956" y="2757"/>
              <a:ext cx="726" cy="726"/>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anchor="ctr"/>
            <a:lstStyle/>
            <a:p>
              <a:endParaRPr lang="zh-TW" altLang="en-US"/>
            </a:p>
          </p:txBody>
        </p:sp>
      </p:grpSp>
      <p:sp>
        <p:nvSpPr>
          <p:cNvPr id="200719" name="Oval 27"/>
          <p:cNvSpPr>
            <a:spLocks noChangeArrowheads="1"/>
          </p:cNvSpPr>
          <p:nvPr/>
        </p:nvSpPr>
        <p:spPr bwMode="auto">
          <a:xfrm>
            <a:off x="1042988" y="4256088"/>
            <a:ext cx="1944687" cy="1836737"/>
          </a:xfrm>
          <a:prstGeom prst="ellipse">
            <a:avLst/>
          </a:prstGeom>
          <a:gradFill rotWithShape="1">
            <a:gsLst>
              <a:gs pos="0">
                <a:srgbClr val="5FB822"/>
              </a:gs>
              <a:gs pos="100000">
                <a:srgbClr val="000000"/>
              </a:gs>
            </a:gsLst>
            <a:lin ang="2700000" scaled="1"/>
          </a:gradFill>
          <a:ln w="9525" algn="ctr">
            <a:noFill/>
            <a:round/>
            <a:headEnd/>
            <a:tailEnd/>
          </a:ln>
          <a:effectLst>
            <a:prstShdw prst="shdw17" dist="17961" dir="2700000">
              <a:srgbClr val="396E14"/>
            </a:prstShdw>
          </a:effectLst>
        </p:spPr>
        <p:txBody>
          <a:bodyPr wrap="none" lIns="91404" tIns="45702" rIns="91404" bIns="45702" anchor="ctr"/>
          <a:lstStyle/>
          <a:p>
            <a:endParaRPr lang="zh-TW" altLang="en-US"/>
          </a:p>
        </p:txBody>
      </p:sp>
      <p:sp>
        <p:nvSpPr>
          <p:cNvPr id="200720" name="Oval 28"/>
          <p:cNvSpPr>
            <a:spLocks noChangeArrowheads="1"/>
          </p:cNvSpPr>
          <p:nvPr/>
        </p:nvSpPr>
        <p:spPr bwMode="auto">
          <a:xfrm>
            <a:off x="1150938" y="4357688"/>
            <a:ext cx="1728787" cy="1633537"/>
          </a:xfrm>
          <a:prstGeom prst="ellipse">
            <a:avLst/>
          </a:prstGeom>
          <a:gradFill rotWithShape="1">
            <a:gsLst>
              <a:gs pos="0">
                <a:schemeClr val="bg1"/>
              </a:gs>
              <a:gs pos="100000">
                <a:srgbClr val="333333"/>
              </a:gs>
            </a:gsLst>
            <a:lin ang="2700000" scaled="1"/>
          </a:gradFill>
          <a:ln w="9525">
            <a:noFill/>
            <a:round/>
            <a:headEnd/>
            <a:tailEnd/>
          </a:ln>
        </p:spPr>
        <p:txBody>
          <a:bodyPr wrap="none" lIns="91404" tIns="45702" rIns="91404" bIns="45702" anchor="ctr"/>
          <a:lstStyle/>
          <a:p>
            <a:endParaRPr lang="zh-TW" altLang="en-US"/>
          </a:p>
        </p:txBody>
      </p:sp>
      <p:sp>
        <p:nvSpPr>
          <p:cNvPr id="200721" name="Oval 29"/>
          <p:cNvSpPr>
            <a:spLocks noChangeArrowheads="1"/>
          </p:cNvSpPr>
          <p:nvPr/>
        </p:nvSpPr>
        <p:spPr bwMode="auto">
          <a:xfrm>
            <a:off x="1195388" y="4468813"/>
            <a:ext cx="1647825" cy="1336675"/>
          </a:xfrm>
          <a:prstGeom prst="ellipse">
            <a:avLst/>
          </a:prstGeom>
          <a:gradFill rotWithShape="1">
            <a:gsLst>
              <a:gs pos="0">
                <a:schemeClr val="bg1">
                  <a:alpha val="39998"/>
                </a:schemeClr>
              </a:gs>
              <a:gs pos="100000">
                <a:schemeClr val="accent1">
                  <a:alpha val="0"/>
                </a:schemeClr>
              </a:gs>
            </a:gsLst>
            <a:lin ang="2700000" scaled="1"/>
          </a:gradFill>
          <a:ln w="9525">
            <a:noFill/>
            <a:round/>
            <a:headEnd/>
            <a:tailEnd/>
          </a:ln>
        </p:spPr>
        <p:txBody>
          <a:bodyPr wrap="none" lIns="91404" tIns="45702" rIns="91404" bIns="45702" anchor="ctr"/>
          <a:lstStyle/>
          <a:p>
            <a:pPr algn="ctr"/>
            <a:r>
              <a:rPr lang="zh-TW" altLang="en-US" sz="2400" b="1">
                <a:latin typeface="標楷體" pitchFamily="65" charset="-120"/>
                <a:ea typeface="標楷體" pitchFamily="65" charset="-120"/>
              </a:rPr>
              <a:t>嚴重傷病</a:t>
            </a:r>
          </a:p>
          <a:p>
            <a:pPr algn="ctr"/>
            <a:r>
              <a:rPr lang="en-US" altLang="zh-TW" sz="2400" b="1">
                <a:latin typeface="標楷體" pitchFamily="65" charset="-120"/>
                <a:ea typeface="標楷體" pitchFamily="65" charset="-120"/>
              </a:rPr>
              <a:t>119</a:t>
            </a:r>
            <a:r>
              <a:rPr lang="zh-TW" altLang="en-US" sz="2400" b="1">
                <a:latin typeface="標楷體" pitchFamily="65" charset="-120"/>
                <a:ea typeface="標楷體" pitchFamily="65" charset="-120"/>
              </a:rPr>
              <a:t>協助 </a:t>
            </a:r>
          </a:p>
          <a:p>
            <a:pPr algn="ctr"/>
            <a:r>
              <a:rPr lang="zh-TW" altLang="en-US" sz="2400" b="1">
                <a:latin typeface="標楷體" pitchFamily="65" charset="-120"/>
                <a:ea typeface="標楷體" pitchFamily="65" charset="-120"/>
              </a:rPr>
              <a:t>就醫</a:t>
            </a:r>
          </a:p>
        </p:txBody>
      </p:sp>
      <p:sp>
        <p:nvSpPr>
          <p:cNvPr id="146462" name="Rectangle 30"/>
          <p:cNvSpPr>
            <a:spLocks noChangeArrowheads="1"/>
          </p:cNvSpPr>
          <p:nvPr/>
        </p:nvSpPr>
        <p:spPr bwMode="auto">
          <a:xfrm>
            <a:off x="0" y="422275"/>
            <a:ext cx="9144000" cy="774700"/>
          </a:xfrm>
          <a:prstGeom prst="rect">
            <a:avLst/>
          </a:prstGeom>
          <a:noFill/>
          <a:ln w="9525">
            <a:noFill/>
            <a:miter lim="800000"/>
            <a:headEnd/>
            <a:tailEnd/>
          </a:ln>
          <a:effectLst/>
        </p:spPr>
        <p:txBody>
          <a:bodyPr lIns="269892" tIns="45702" rIns="91404" bIns="45702" anchor="ctr"/>
          <a:lstStyle/>
          <a:p>
            <a:pPr algn="ctr">
              <a:defRPr/>
            </a:pPr>
            <a:r>
              <a:rPr lang="zh-TW" altLang="en-US" sz="4800" b="1" u="sng" dirty="0">
                <a:effectLst>
                  <a:outerShdw blurRad="38100" dist="38100" dir="2700000" algn="tl">
                    <a:srgbClr val="C0C0C0"/>
                  </a:outerShdw>
                </a:effectLst>
                <a:ea typeface="標楷體" pitchFamily="65" charset="-120"/>
              </a:rPr>
              <a:t>緊急傷病的處理流程</a:t>
            </a:r>
            <a:endParaRPr lang="ko-KR" altLang="en-US" sz="4800" b="1" u="sng" dirty="0">
              <a:effectLst>
                <a:outerShdw blurRad="38100" dist="38100" dir="2700000" algn="tl">
                  <a:srgbClr val="C0C0C0"/>
                </a:outerShdw>
              </a:effectLst>
              <a:ea typeface="標楷體" pitchFamily="65" charset="-120"/>
            </a:endParaRPr>
          </a:p>
        </p:txBody>
      </p:sp>
      <p:sp>
        <p:nvSpPr>
          <p:cNvPr id="146463" name="Rectangle 31"/>
          <p:cNvSpPr>
            <a:spLocks noChangeArrowheads="1"/>
          </p:cNvSpPr>
          <p:nvPr/>
        </p:nvSpPr>
        <p:spPr bwMode="auto">
          <a:xfrm>
            <a:off x="755650" y="2636838"/>
            <a:ext cx="1368425" cy="431800"/>
          </a:xfrm>
          <a:prstGeom prst="rect">
            <a:avLst/>
          </a:prstGeom>
          <a:noFill/>
          <a:ln w="9525">
            <a:noFill/>
            <a:miter lim="800000"/>
            <a:headEnd/>
            <a:tailEnd/>
          </a:ln>
          <a:effectLst/>
        </p:spPr>
        <p:txBody>
          <a:bodyPr wrap="none" lIns="91404" tIns="45702" rIns="91404" bIns="45702" anchor="ctr"/>
          <a:lstStyle/>
          <a:p>
            <a:pPr algn="ctr">
              <a:defRPr/>
            </a:pPr>
            <a:r>
              <a:rPr lang="zh-TW" altLang="en-US" sz="2800" b="1" dirty="0">
                <a:effectLst>
                  <a:outerShdw blurRad="38100" dist="38100" dir="2700000" algn="tl">
                    <a:srgbClr val="C0C0C0"/>
                  </a:outerShdw>
                </a:effectLst>
                <a:ea typeface="標楷體" pitchFamily="65" charset="-120"/>
              </a:rPr>
              <a:t>簡易</a:t>
            </a:r>
          </a:p>
          <a:p>
            <a:pPr algn="ctr">
              <a:defRPr/>
            </a:pPr>
            <a:r>
              <a:rPr lang="zh-TW" altLang="en-US" sz="2800" b="1" dirty="0">
                <a:effectLst>
                  <a:outerShdw blurRad="38100" dist="38100" dir="2700000" algn="tl">
                    <a:srgbClr val="C0C0C0"/>
                  </a:outerShdw>
                </a:effectLst>
                <a:ea typeface="標楷體" pitchFamily="65" charset="-120"/>
              </a:rPr>
              <a:t>急救處理</a:t>
            </a:r>
            <a:endParaRPr lang="ko-KR" altLang="en-US" sz="2800" b="1" dirty="0">
              <a:effectLst>
                <a:outerShdw blurRad="38100" dist="38100" dir="2700000" algn="tl">
                  <a:srgbClr val="C0C0C0"/>
                </a:outerShdw>
              </a:effectLst>
              <a:ea typeface="標楷體" pitchFamily="65" charset="-120"/>
            </a:endParaRPr>
          </a:p>
        </p:txBody>
      </p:sp>
      <p:sp>
        <p:nvSpPr>
          <p:cNvPr id="146464" name="Rectangle 32"/>
          <p:cNvSpPr>
            <a:spLocks noChangeArrowheads="1"/>
          </p:cNvSpPr>
          <p:nvPr/>
        </p:nvSpPr>
        <p:spPr bwMode="auto">
          <a:xfrm>
            <a:off x="1492250" y="4832350"/>
            <a:ext cx="1368425" cy="431800"/>
          </a:xfrm>
          <a:prstGeom prst="rect">
            <a:avLst/>
          </a:prstGeom>
          <a:noFill/>
          <a:ln w="9525" algn="ctr">
            <a:noFill/>
            <a:miter lim="800000"/>
            <a:headEnd/>
            <a:tailEnd/>
          </a:ln>
          <a:effectLst/>
        </p:spPr>
        <p:txBody>
          <a:bodyPr wrap="none" lIns="91404" tIns="45702" rIns="91404" bIns="45702" anchor="ctr"/>
          <a:lstStyle/>
          <a:p>
            <a:pPr algn="ctr">
              <a:defRPr/>
            </a:pPr>
            <a:endParaRPr lang="ko-KR" altLang="en-US" sz="2800" b="1" dirty="0">
              <a:solidFill>
                <a:schemeClr val="folHlink"/>
              </a:solidFill>
              <a:effectLst>
                <a:outerShdw blurRad="38100" dist="38100" dir="2700000" algn="tl">
                  <a:srgbClr val="C0C0C0"/>
                </a:outerShdw>
              </a:effectLst>
              <a:ea typeface="標楷體" pitchFamily="65" charset="-120"/>
            </a:endParaRPr>
          </a:p>
        </p:txBody>
      </p:sp>
      <p:sp>
        <p:nvSpPr>
          <p:cNvPr id="146465" name="Rectangle 33"/>
          <p:cNvSpPr>
            <a:spLocks noChangeArrowheads="1"/>
          </p:cNvSpPr>
          <p:nvPr/>
        </p:nvSpPr>
        <p:spPr bwMode="auto">
          <a:xfrm>
            <a:off x="3563938" y="5084763"/>
            <a:ext cx="1944687" cy="1081087"/>
          </a:xfrm>
          <a:prstGeom prst="rect">
            <a:avLst/>
          </a:prstGeom>
          <a:noFill/>
          <a:ln w="9525">
            <a:noFill/>
            <a:miter lim="800000"/>
            <a:headEnd/>
            <a:tailEnd/>
          </a:ln>
          <a:effectLst/>
        </p:spPr>
        <p:txBody>
          <a:bodyPr wrap="none" lIns="91404" tIns="45702" rIns="91404" bIns="45702" anchor="ctr"/>
          <a:lstStyle/>
          <a:p>
            <a:pPr algn="ctr">
              <a:defRPr/>
            </a:pPr>
            <a:r>
              <a:rPr lang="zh-TW" altLang="en-US" sz="2000" b="1" dirty="0">
                <a:effectLst>
                  <a:outerShdw blurRad="38100" dist="38100" dir="2700000" algn="tl">
                    <a:srgbClr val="C0C0C0"/>
                  </a:outerShdw>
                </a:effectLst>
                <a:ea typeface="標楷體" pitchFamily="65" charset="-120"/>
              </a:rPr>
              <a:t>人資勞健保經辦</a:t>
            </a:r>
          </a:p>
          <a:p>
            <a:pPr algn="ctr">
              <a:defRPr/>
            </a:pPr>
            <a:r>
              <a:rPr lang="zh-TW" altLang="en-US" sz="2000" b="1" dirty="0">
                <a:effectLst>
                  <a:outerShdw blurRad="38100" dist="38100" dir="2700000" algn="tl">
                    <a:srgbClr val="C0C0C0"/>
                  </a:outerShdw>
                </a:effectLst>
                <a:ea typeface="標楷體" pitchFamily="65" charset="-120"/>
              </a:rPr>
              <a:t>就醫「勞保」掛號</a:t>
            </a:r>
          </a:p>
          <a:p>
            <a:pPr algn="ctr">
              <a:defRPr/>
            </a:pPr>
            <a:r>
              <a:rPr lang="zh-TW" altLang="en-US" sz="2000" b="1" dirty="0">
                <a:effectLst>
                  <a:outerShdw blurRad="38100" dist="38100" dir="2700000" algn="tl">
                    <a:srgbClr val="C0C0C0"/>
                  </a:outerShdw>
                </a:effectLst>
                <a:ea typeface="標楷體" pitchFamily="65" charset="-120"/>
              </a:rPr>
              <a:t>職業傷病門診單</a:t>
            </a:r>
            <a:endParaRPr lang="ko-KR" altLang="en-US" sz="2000" b="1" dirty="0">
              <a:effectLst>
                <a:outerShdw blurRad="38100" dist="38100" dir="2700000" algn="tl">
                  <a:srgbClr val="C0C0C0"/>
                </a:outerShdw>
              </a:effectLst>
              <a:ea typeface="標楷體" pitchFamily="65" charset="-120"/>
            </a:endParaRPr>
          </a:p>
        </p:txBody>
      </p:sp>
      <p:sp>
        <p:nvSpPr>
          <p:cNvPr id="146466" name="Rectangle 34"/>
          <p:cNvSpPr>
            <a:spLocks noChangeArrowheads="1"/>
          </p:cNvSpPr>
          <p:nvPr/>
        </p:nvSpPr>
        <p:spPr bwMode="auto">
          <a:xfrm>
            <a:off x="6443663" y="4941888"/>
            <a:ext cx="1368425" cy="431800"/>
          </a:xfrm>
          <a:prstGeom prst="rect">
            <a:avLst/>
          </a:prstGeom>
          <a:noFill/>
          <a:ln w="9525">
            <a:noFill/>
            <a:miter lim="800000"/>
            <a:headEnd/>
            <a:tailEnd/>
          </a:ln>
          <a:effectLst/>
        </p:spPr>
        <p:txBody>
          <a:bodyPr wrap="none" lIns="91404" tIns="45702" rIns="91404" bIns="45702" anchor="ctr"/>
          <a:lstStyle/>
          <a:p>
            <a:pPr algn="ctr">
              <a:defRPr/>
            </a:pPr>
            <a:r>
              <a:rPr lang="zh-TW" altLang="en-US" sz="2400" b="1" dirty="0">
                <a:effectLst>
                  <a:outerShdw blurRad="38100" dist="38100" dir="2700000" algn="tl">
                    <a:srgbClr val="C0C0C0"/>
                  </a:outerShdw>
                </a:effectLst>
                <a:ea typeface="標楷體" pitchFamily="65" charset="-120"/>
              </a:rPr>
              <a:t>回報主管</a:t>
            </a:r>
          </a:p>
          <a:p>
            <a:pPr algn="ctr">
              <a:defRPr/>
            </a:pPr>
            <a:r>
              <a:rPr lang="zh-TW" altLang="en-US" sz="2400" b="1" dirty="0">
                <a:effectLst>
                  <a:outerShdw blurRad="38100" dist="38100" dir="2700000" algn="tl">
                    <a:srgbClr val="C0C0C0"/>
                  </a:outerShdw>
                </a:effectLst>
                <a:ea typeface="標楷體" pitchFamily="65" charset="-120"/>
              </a:rPr>
              <a:t>病患狀況</a:t>
            </a:r>
          </a:p>
          <a:p>
            <a:pPr algn="ctr">
              <a:defRPr/>
            </a:pPr>
            <a:r>
              <a:rPr lang="zh-TW" altLang="en-US" sz="2400" b="1" dirty="0">
                <a:effectLst>
                  <a:outerShdw blurRad="38100" dist="38100" dir="2700000" algn="tl">
                    <a:srgbClr val="C0C0C0"/>
                  </a:outerShdw>
                </a:effectLst>
                <a:ea typeface="標楷體" pitchFamily="65" charset="-120"/>
              </a:rPr>
              <a:t>處理情形</a:t>
            </a:r>
            <a:endParaRPr lang="ko-KR" altLang="en-US" sz="2400" b="1" dirty="0">
              <a:effectLst>
                <a:outerShdw blurRad="38100" dist="38100" dir="2700000" algn="tl">
                  <a:srgbClr val="C0C0C0"/>
                </a:outerShdw>
              </a:effectLst>
              <a:ea typeface="標楷體" pitchFamily="65" charset="-120"/>
            </a:endParaRPr>
          </a:p>
        </p:txBody>
      </p:sp>
      <p:sp>
        <p:nvSpPr>
          <p:cNvPr id="146467" name="Rectangle 35"/>
          <p:cNvSpPr>
            <a:spLocks noChangeArrowheads="1"/>
          </p:cNvSpPr>
          <p:nvPr/>
        </p:nvSpPr>
        <p:spPr bwMode="auto">
          <a:xfrm>
            <a:off x="3563938" y="2733675"/>
            <a:ext cx="2016125" cy="936625"/>
          </a:xfrm>
          <a:prstGeom prst="rect">
            <a:avLst/>
          </a:prstGeom>
          <a:noFill/>
          <a:ln w="9525">
            <a:noFill/>
            <a:miter lim="800000"/>
            <a:headEnd/>
            <a:tailEnd/>
          </a:ln>
          <a:effectLst/>
        </p:spPr>
        <p:txBody>
          <a:bodyPr wrap="none" lIns="91404" tIns="45702" rIns="91404" bIns="45702" anchor="ctr"/>
          <a:lstStyle/>
          <a:p>
            <a:pPr algn="ctr" latinLnBrk="1">
              <a:defRPr/>
            </a:pPr>
            <a:endParaRPr lang="ko-KR" altLang="en-US" sz="2800" b="1" dirty="0">
              <a:solidFill>
                <a:schemeClr val="folHlink"/>
              </a:solidFill>
              <a:effectLst>
                <a:outerShdw blurRad="38100" dist="38100" dir="2700000" algn="tl">
                  <a:srgbClr val="C0C0C0"/>
                </a:outerShdw>
              </a:effectLst>
              <a:ea typeface="標楷體" pitchFamily="65" charset="-120"/>
            </a:endParaRPr>
          </a:p>
        </p:txBody>
      </p:sp>
      <p:sp>
        <p:nvSpPr>
          <p:cNvPr id="146468" name="Rectangle 36"/>
          <p:cNvSpPr>
            <a:spLocks noChangeArrowheads="1"/>
          </p:cNvSpPr>
          <p:nvPr/>
        </p:nvSpPr>
        <p:spPr bwMode="auto">
          <a:xfrm>
            <a:off x="6877050" y="2276475"/>
            <a:ext cx="1655763" cy="1223963"/>
          </a:xfrm>
          <a:prstGeom prst="rect">
            <a:avLst/>
          </a:prstGeom>
          <a:noFill/>
          <a:ln w="9525">
            <a:noFill/>
            <a:miter lim="800000"/>
            <a:headEnd/>
            <a:tailEnd/>
          </a:ln>
          <a:effectLst/>
        </p:spPr>
        <p:txBody>
          <a:bodyPr wrap="none" lIns="91404" tIns="45702" rIns="91404" bIns="45702" anchor="ctr"/>
          <a:lstStyle/>
          <a:p>
            <a:pPr algn="ctr">
              <a:defRPr/>
            </a:pPr>
            <a:r>
              <a:rPr lang="zh-TW" altLang="en-US" sz="2400" b="1" dirty="0">
                <a:effectLst>
                  <a:outerShdw blurRad="38100" dist="38100" dir="2700000" algn="tl">
                    <a:srgbClr val="C0C0C0"/>
                  </a:outerShdw>
                </a:effectLst>
                <a:ea typeface="標楷體" pitchFamily="65" charset="-120"/>
              </a:rPr>
              <a:t>依公司規定</a:t>
            </a:r>
          </a:p>
          <a:p>
            <a:pPr algn="ctr">
              <a:defRPr/>
            </a:pPr>
            <a:r>
              <a:rPr lang="zh-TW" altLang="en-US" sz="2400" b="1" dirty="0">
                <a:effectLst>
                  <a:outerShdw blurRad="38100" dist="38100" dir="2700000" algn="tl">
                    <a:srgbClr val="C0C0C0"/>
                  </a:outerShdw>
                </a:effectLst>
                <a:ea typeface="標楷體" pitchFamily="65" charset="-120"/>
              </a:rPr>
              <a:t>憑辦請假</a:t>
            </a:r>
          </a:p>
          <a:p>
            <a:pPr algn="ctr">
              <a:defRPr/>
            </a:pPr>
            <a:r>
              <a:rPr lang="zh-TW" altLang="en-US" sz="2400" b="1" dirty="0">
                <a:effectLst>
                  <a:outerShdw blurRad="38100" dist="38100" dir="2700000" algn="tl">
                    <a:srgbClr val="C0C0C0"/>
                  </a:outerShdw>
                </a:effectLst>
                <a:ea typeface="標楷體" pitchFamily="65" charset="-120"/>
              </a:rPr>
              <a:t>申請事宜</a:t>
            </a:r>
            <a:endParaRPr lang="ko-KR" altLang="en-US" sz="2400" b="1" dirty="0">
              <a:effectLst>
                <a:outerShdw blurRad="38100" dist="38100" dir="2700000" algn="tl">
                  <a:srgbClr val="C0C0C0"/>
                </a:outerShdw>
              </a:effectLst>
              <a:ea typeface="標楷體" pitchFamily="65" charset="-120"/>
            </a:endParaRPr>
          </a:p>
        </p:txBody>
      </p:sp>
      <p:pic>
        <p:nvPicPr>
          <p:cNvPr id="200729" name="Picture 37" descr="C_081(w)"/>
          <p:cNvPicPr>
            <a:picLocks noChangeAspect="1" noChangeArrowheads="1" noCrop="1"/>
          </p:cNvPicPr>
          <p:nvPr/>
        </p:nvPicPr>
        <p:blipFill>
          <a:blip r:embed="rId2" cstate="print"/>
          <a:srcRect/>
          <a:stretch>
            <a:fillRect/>
          </a:stretch>
        </p:blipFill>
        <p:spPr bwMode="auto">
          <a:xfrm>
            <a:off x="3779912" y="1700808"/>
            <a:ext cx="1728192" cy="1728192"/>
          </a:xfrm>
          <a:prstGeom prst="rect">
            <a:avLst/>
          </a:prstGeom>
          <a:noFill/>
          <a:ln w="9525">
            <a:noFill/>
            <a:miter lim="800000"/>
            <a:headEnd/>
            <a:tailEnd/>
          </a:ln>
        </p:spPr>
      </p:pic>
      <p:sp>
        <p:nvSpPr>
          <p:cNvPr id="200731" name="AutoShape 39"/>
          <p:cNvSpPr>
            <a:spLocks noChangeArrowheads="1"/>
          </p:cNvSpPr>
          <p:nvPr/>
        </p:nvSpPr>
        <p:spPr bwMode="auto">
          <a:xfrm rot="10800000">
            <a:off x="2484438" y="2709863"/>
            <a:ext cx="647700"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46472" name="AutoShape 40"/>
          <p:cNvSpPr>
            <a:spLocks noChangeArrowheads="1"/>
          </p:cNvSpPr>
          <p:nvPr/>
        </p:nvSpPr>
        <p:spPr bwMode="auto">
          <a:xfrm>
            <a:off x="6011863" y="2709863"/>
            <a:ext cx="647700"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46473" name="AutoShape 41"/>
          <p:cNvSpPr>
            <a:spLocks noChangeArrowheads="1"/>
          </p:cNvSpPr>
          <p:nvPr/>
        </p:nvSpPr>
        <p:spPr bwMode="auto">
          <a:xfrm rot="5400000">
            <a:off x="4248944" y="4185444"/>
            <a:ext cx="647700"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46474" name="AutoShape 42"/>
          <p:cNvSpPr>
            <a:spLocks noChangeArrowheads="1"/>
          </p:cNvSpPr>
          <p:nvPr/>
        </p:nvSpPr>
        <p:spPr bwMode="auto">
          <a:xfrm rot="7506463">
            <a:off x="3023394" y="3825081"/>
            <a:ext cx="647700"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146475" name="AutoShape 43"/>
          <p:cNvSpPr>
            <a:spLocks noChangeArrowheads="1"/>
          </p:cNvSpPr>
          <p:nvPr/>
        </p:nvSpPr>
        <p:spPr bwMode="auto">
          <a:xfrm rot="2646290">
            <a:off x="5580063" y="3716338"/>
            <a:ext cx="647700"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lIns="91404" tIns="45702" rIns="91404" bIns="45702" anchor="ctr"/>
          <a:lstStyle/>
          <a:p>
            <a:endParaRPr lang="zh-TW" altLang="en-US"/>
          </a:p>
        </p:txBody>
      </p:sp>
      <p:sp>
        <p:nvSpPr>
          <p:cNvPr id="200738" name="投影片編號版面配置區 45"/>
          <p:cNvSpPr>
            <a:spLocks noGrp="1"/>
          </p:cNvSpPr>
          <p:nvPr>
            <p:ph type="sldNum" sz="quarter" idx="12"/>
          </p:nvPr>
        </p:nvSpPr>
        <p:spPr bwMode="auto">
          <a:xfrm>
            <a:off x="8172450" y="6400800"/>
            <a:ext cx="971550" cy="457200"/>
          </a:xfrm>
          <a:noFill/>
          <a:ln>
            <a:round/>
            <a:headEnd/>
            <a:tailEnd/>
          </a:ln>
        </p:spPr>
        <p:txBody>
          <a:bodyPr vert="horz" wrap="square" numCol="1" anchor="t" anchorCtr="0" compatLnSpc="1">
            <a:prstTxWarp prst="textNoShape">
              <a:avLst/>
            </a:prstTxWarp>
          </a:bodyPr>
          <a:lstStyle/>
          <a:p>
            <a:fld id="{284221AD-881B-4FE0-B8E1-E21CD79B2AD3}" type="slidenum">
              <a:rPr lang="en-US" altLang="zh-TW" smtClean="0"/>
              <a:pPr/>
              <a:t>47</a:t>
            </a:fld>
            <a:endParaRPr lang="en-US" altLang="zh-TW"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6474"/>
                                        </p:tgtEl>
                                        <p:attrNameLst>
                                          <p:attrName>style.visibility</p:attrName>
                                        </p:attrNameLst>
                                      </p:cBhvr>
                                      <p:to>
                                        <p:strVal val="visible"/>
                                      </p:to>
                                    </p:set>
                                    <p:anim calcmode="lin" valueType="num">
                                      <p:cBhvr>
                                        <p:cTn id="7" dur="500" fill="hold"/>
                                        <p:tgtEl>
                                          <p:spTgt spid="146474"/>
                                        </p:tgtEl>
                                        <p:attrNameLst>
                                          <p:attrName>ppt_w</p:attrName>
                                        </p:attrNameLst>
                                      </p:cBhvr>
                                      <p:tavLst>
                                        <p:tav tm="0">
                                          <p:val>
                                            <p:fltVal val="0"/>
                                          </p:val>
                                        </p:tav>
                                        <p:tav tm="100000">
                                          <p:val>
                                            <p:strVal val="#ppt_w"/>
                                          </p:val>
                                        </p:tav>
                                      </p:tavLst>
                                    </p:anim>
                                    <p:anim calcmode="lin" valueType="num">
                                      <p:cBhvr>
                                        <p:cTn id="8" dur="500" fill="hold"/>
                                        <p:tgtEl>
                                          <p:spTgt spid="146474"/>
                                        </p:tgtEl>
                                        <p:attrNameLst>
                                          <p:attrName>ppt_h</p:attrName>
                                        </p:attrNameLst>
                                      </p:cBhvr>
                                      <p:tavLst>
                                        <p:tav tm="0">
                                          <p:val>
                                            <p:fltVal val="0"/>
                                          </p:val>
                                        </p:tav>
                                        <p:tav tm="100000">
                                          <p:val>
                                            <p:strVal val="#ppt_h"/>
                                          </p:val>
                                        </p:tav>
                                      </p:tavLst>
                                    </p:anim>
                                    <p:animEffect transition="in" filter="fade">
                                      <p:cBhvr>
                                        <p:cTn id="9" dur="500"/>
                                        <p:tgtEl>
                                          <p:spTgt spid="1464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6473"/>
                                        </p:tgtEl>
                                        <p:attrNameLst>
                                          <p:attrName>style.visibility</p:attrName>
                                        </p:attrNameLst>
                                      </p:cBhvr>
                                      <p:to>
                                        <p:strVal val="visible"/>
                                      </p:to>
                                    </p:set>
                                    <p:anim calcmode="lin" valueType="num">
                                      <p:cBhvr>
                                        <p:cTn id="14" dur="500" fill="hold"/>
                                        <p:tgtEl>
                                          <p:spTgt spid="146473"/>
                                        </p:tgtEl>
                                        <p:attrNameLst>
                                          <p:attrName>ppt_w</p:attrName>
                                        </p:attrNameLst>
                                      </p:cBhvr>
                                      <p:tavLst>
                                        <p:tav tm="0">
                                          <p:val>
                                            <p:fltVal val="0"/>
                                          </p:val>
                                        </p:tav>
                                        <p:tav tm="100000">
                                          <p:val>
                                            <p:strVal val="#ppt_w"/>
                                          </p:val>
                                        </p:tav>
                                      </p:tavLst>
                                    </p:anim>
                                    <p:anim calcmode="lin" valueType="num">
                                      <p:cBhvr>
                                        <p:cTn id="15" dur="500" fill="hold"/>
                                        <p:tgtEl>
                                          <p:spTgt spid="146473"/>
                                        </p:tgtEl>
                                        <p:attrNameLst>
                                          <p:attrName>ppt_h</p:attrName>
                                        </p:attrNameLst>
                                      </p:cBhvr>
                                      <p:tavLst>
                                        <p:tav tm="0">
                                          <p:val>
                                            <p:fltVal val="0"/>
                                          </p:val>
                                        </p:tav>
                                        <p:tav tm="100000">
                                          <p:val>
                                            <p:strVal val="#ppt_h"/>
                                          </p:val>
                                        </p:tav>
                                      </p:tavLst>
                                    </p:anim>
                                    <p:animEffect transition="in" filter="fade">
                                      <p:cBhvr>
                                        <p:cTn id="16" dur="500"/>
                                        <p:tgtEl>
                                          <p:spTgt spid="14647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46475"/>
                                        </p:tgtEl>
                                        <p:attrNameLst>
                                          <p:attrName>style.visibility</p:attrName>
                                        </p:attrNameLst>
                                      </p:cBhvr>
                                      <p:to>
                                        <p:strVal val="visible"/>
                                      </p:to>
                                    </p:set>
                                    <p:anim calcmode="lin" valueType="num">
                                      <p:cBhvr>
                                        <p:cTn id="21" dur="500" fill="hold"/>
                                        <p:tgtEl>
                                          <p:spTgt spid="146475"/>
                                        </p:tgtEl>
                                        <p:attrNameLst>
                                          <p:attrName>ppt_w</p:attrName>
                                        </p:attrNameLst>
                                      </p:cBhvr>
                                      <p:tavLst>
                                        <p:tav tm="0">
                                          <p:val>
                                            <p:fltVal val="0"/>
                                          </p:val>
                                        </p:tav>
                                        <p:tav tm="100000">
                                          <p:val>
                                            <p:strVal val="#ppt_w"/>
                                          </p:val>
                                        </p:tav>
                                      </p:tavLst>
                                    </p:anim>
                                    <p:anim calcmode="lin" valueType="num">
                                      <p:cBhvr>
                                        <p:cTn id="22" dur="500" fill="hold"/>
                                        <p:tgtEl>
                                          <p:spTgt spid="146475"/>
                                        </p:tgtEl>
                                        <p:attrNameLst>
                                          <p:attrName>ppt_h</p:attrName>
                                        </p:attrNameLst>
                                      </p:cBhvr>
                                      <p:tavLst>
                                        <p:tav tm="0">
                                          <p:val>
                                            <p:fltVal val="0"/>
                                          </p:val>
                                        </p:tav>
                                        <p:tav tm="100000">
                                          <p:val>
                                            <p:strVal val="#ppt_h"/>
                                          </p:val>
                                        </p:tav>
                                      </p:tavLst>
                                    </p:anim>
                                    <p:animEffect transition="in" filter="fade">
                                      <p:cBhvr>
                                        <p:cTn id="23" dur="500"/>
                                        <p:tgtEl>
                                          <p:spTgt spid="14647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46472"/>
                                        </p:tgtEl>
                                        <p:attrNameLst>
                                          <p:attrName>style.visibility</p:attrName>
                                        </p:attrNameLst>
                                      </p:cBhvr>
                                      <p:to>
                                        <p:strVal val="visible"/>
                                      </p:to>
                                    </p:set>
                                    <p:anim calcmode="lin" valueType="num">
                                      <p:cBhvr>
                                        <p:cTn id="28" dur="500" fill="hold"/>
                                        <p:tgtEl>
                                          <p:spTgt spid="146472"/>
                                        </p:tgtEl>
                                        <p:attrNameLst>
                                          <p:attrName>ppt_w</p:attrName>
                                        </p:attrNameLst>
                                      </p:cBhvr>
                                      <p:tavLst>
                                        <p:tav tm="0">
                                          <p:val>
                                            <p:fltVal val="0"/>
                                          </p:val>
                                        </p:tav>
                                        <p:tav tm="100000">
                                          <p:val>
                                            <p:strVal val="#ppt_w"/>
                                          </p:val>
                                        </p:tav>
                                      </p:tavLst>
                                    </p:anim>
                                    <p:anim calcmode="lin" valueType="num">
                                      <p:cBhvr>
                                        <p:cTn id="29" dur="500" fill="hold"/>
                                        <p:tgtEl>
                                          <p:spTgt spid="146472"/>
                                        </p:tgtEl>
                                        <p:attrNameLst>
                                          <p:attrName>ppt_h</p:attrName>
                                        </p:attrNameLst>
                                      </p:cBhvr>
                                      <p:tavLst>
                                        <p:tav tm="0">
                                          <p:val>
                                            <p:fltVal val="0"/>
                                          </p:val>
                                        </p:tav>
                                        <p:tav tm="100000">
                                          <p:val>
                                            <p:strVal val="#ppt_h"/>
                                          </p:val>
                                        </p:tav>
                                      </p:tavLst>
                                    </p:anim>
                                    <p:animEffect transition="in" filter="fade">
                                      <p:cBhvr>
                                        <p:cTn id="30" dur="500"/>
                                        <p:tgtEl>
                                          <p:spTgt spid="146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72" grpId="0" animBg="1"/>
      <p:bldP spid="146473" grpId="0" animBg="1"/>
      <p:bldP spid="146474" grpId="0" animBg="1"/>
      <p:bldP spid="14647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idx="4294967295"/>
          </p:nvPr>
        </p:nvSpPr>
        <p:spPr>
          <a:xfrm>
            <a:off x="0" y="165100"/>
            <a:ext cx="8964613" cy="574675"/>
          </a:xfrm>
        </p:spPr>
        <p:txBody>
          <a:bodyPr lIns="83119" tIns="41559" rIns="83119" bIns="41559" anchor="ctr">
            <a:noAutofit/>
          </a:bodyPr>
          <a:lstStyle/>
          <a:p>
            <a:pPr algn="ctr">
              <a:defRPr/>
            </a:pPr>
            <a:r>
              <a:rPr lang="zh-TW" altLang="en-US" sz="3600" u="sng" dirty="0" smtClean="0">
                <a:effectLst>
                  <a:outerShdw blurRad="38100" dist="38100" dir="2700000" algn="tl">
                    <a:srgbClr val="C0C0C0"/>
                  </a:outerShdw>
                </a:effectLst>
              </a:rPr>
              <a:t>勞動法令保障的範圍</a:t>
            </a:r>
            <a:r>
              <a:rPr lang="en-US" altLang="zh-TW" sz="3600" u="sng" dirty="0" smtClean="0">
                <a:effectLst>
                  <a:outerShdw blurRad="38100" dist="38100" dir="2700000" algn="tl">
                    <a:srgbClr val="C0C0C0"/>
                  </a:outerShdw>
                </a:effectLst>
              </a:rPr>
              <a:t>-</a:t>
            </a:r>
            <a:r>
              <a:rPr lang="zh-TW" altLang="en-US" sz="3600" u="sng" dirty="0" smtClean="0">
                <a:effectLst>
                  <a:outerShdw blurRad="38100" dist="38100" dir="2700000" algn="tl">
                    <a:srgbClr val="C0C0C0"/>
                  </a:outerShdw>
                </a:effectLst>
              </a:rPr>
              <a:t>員工生活的每一天 </a:t>
            </a:r>
          </a:p>
        </p:txBody>
      </p:sp>
      <p:sp>
        <p:nvSpPr>
          <p:cNvPr id="209923" name="投影片編號版面配置區 3"/>
          <p:cNvSpPr txBox="1">
            <a:spLocks noGrp="1"/>
          </p:cNvSpPr>
          <p:nvPr/>
        </p:nvSpPr>
        <p:spPr bwMode="auto">
          <a:xfrm>
            <a:off x="8405813" y="6429375"/>
            <a:ext cx="469900" cy="215900"/>
          </a:xfrm>
          <a:prstGeom prst="rect">
            <a:avLst/>
          </a:prstGeom>
          <a:noFill/>
          <a:ln w="9525">
            <a:noFill/>
            <a:miter lim="800000"/>
            <a:headEnd/>
            <a:tailEnd/>
          </a:ln>
        </p:spPr>
        <p:txBody>
          <a:bodyPr lIns="91394" tIns="45697" rIns="91394" bIns="45697"/>
          <a:lstStyle/>
          <a:p>
            <a:pPr algn="r"/>
            <a:fld id="{C00F9DBF-46D7-42CF-86B4-1BD0D4C0CFBB}" type="slidenum">
              <a:rPr lang="en-US" altLang="zh-TW" sz="1200">
                <a:latin typeface="Arial" pitchFamily="34" charset="0"/>
              </a:rPr>
              <a:pPr algn="r"/>
              <a:t>48</a:t>
            </a:fld>
            <a:endParaRPr lang="en-US" altLang="zh-TW" sz="1200">
              <a:latin typeface="Arial" pitchFamily="34" charset="0"/>
            </a:endParaRPr>
          </a:p>
        </p:txBody>
      </p:sp>
      <p:sp>
        <p:nvSpPr>
          <p:cNvPr id="209924" name="Line 7"/>
          <p:cNvSpPr>
            <a:spLocks noChangeShapeType="1"/>
          </p:cNvSpPr>
          <p:nvPr/>
        </p:nvSpPr>
        <p:spPr bwMode="auto">
          <a:xfrm>
            <a:off x="1525588" y="3429000"/>
            <a:ext cx="4614862" cy="0"/>
          </a:xfrm>
          <a:prstGeom prst="line">
            <a:avLst/>
          </a:prstGeom>
          <a:noFill/>
          <a:ln w="76200">
            <a:solidFill>
              <a:schemeClr val="tx1"/>
            </a:solidFill>
            <a:round/>
            <a:headEnd type="oval" w="med" len="med"/>
            <a:tailEnd type="oval" w="med" len="med"/>
          </a:ln>
        </p:spPr>
        <p:txBody>
          <a:bodyPr wrap="none" lIns="91394" tIns="45697" rIns="91394" bIns="45697"/>
          <a:lstStyle/>
          <a:p>
            <a:endParaRPr lang="zh-TW" altLang="en-US"/>
          </a:p>
        </p:txBody>
      </p:sp>
      <p:sp>
        <p:nvSpPr>
          <p:cNvPr id="209925" name="Text Box 30"/>
          <p:cNvSpPr txBox="1">
            <a:spLocks noChangeArrowheads="1"/>
          </p:cNvSpPr>
          <p:nvPr/>
        </p:nvSpPr>
        <p:spPr bwMode="auto">
          <a:xfrm>
            <a:off x="34925" y="3265488"/>
            <a:ext cx="1368425" cy="369887"/>
          </a:xfrm>
          <a:prstGeom prst="rect">
            <a:avLst/>
          </a:prstGeom>
          <a:noFill/>
          <a:ln w="19050">
            <a:solidFill>
              <a:schemeClr val="tx1"/>
            </a:solidFill>
            <a:miter lim="800000"/>
            <a:headEnd/>
            <a:tailEnd/>
          </a:ln>
        </p:spPr>
        <p:txBody>
          <a:bodyPr lIns="91394" tIns="45697" rIns="91394" bIns="45697">
            <a:spAutoFit/>
          </a:bodyPr>
          <a:lstStyle/>
          <a:p>
            <a:pPr>
              <a:spcBef>
                <a:spcPct val="50000"/>
              </a:spcBef>
            </a:pPr>
            <a:r>
              <a:rPr lang="zh-TW" altLang="en-US" b="1">
                <a:latin typeface="標楷體" pitchFamily="65" charset="-120"/>
                <a:ea typeface="標楷體" pitchFamily="65" charset="-120"/>
              </a:rPr>
              <a:t>居家非上班</a:t>
            </a:r>
          </a:p>
        </p:txBody>
      </p:sp>
      <p:sp>
        <p:nvSpPr>
          <p:cNvPr id="209926" name="Text Box 31"/>
          <p:cNvSpPr txBox="1">
            <a:spLocks noChangeArrowheads="1"/>
          </p:cNvSpPr>
          <p:nvPr/>
        </p:nvSpPr>
        <p:spPr bwMode="auto">
          <a:xfrm>
            <a:off x="6313488" y="3249613"/>
            <a:ext cx="2568575" cy="368300"/>
          </a:xfrm>
          <a:prstGeom prst="rect">
            <a:avLst/>
          </a:prstGeom>
          <a:noFill/>
          <a:ln w="28575">
            <a:solidFill>
              <a:schemeClr val="tx1"/>
            </a:solidFill>
            <a:miter lim="800000"/>
            <a:headEnd/>
            <a:tailEnd/>
          </a:ln>
        </p:spPr>
        <p:txBody>
          <a:bodyPr lIns="91394" tIns="45697" rIns="91394" bIns="45697">
            <a:spAutoFit/>
          </a:bodyPr>
          <a:lstStyle/>
          <a:p>
            <a:pPr>
              <a:spcBef>
                <a:spcPct val="50000"/>
              </a:spcBef>
            </a:pPr>
            <a:r>
              <a:rPr lang="en-US" altLang="zh-TW" b="1">
                <a:latin typeface="標楷體" pitchFamily="65" charset="-120"/>
                <a:ea typeface="標楷體" pitchFamily="65" charset="-120"/>
              </a:rPr>
              <a:t>09</a:t>
            </a:r>
            <a:r>
              <a:rPr lang="zh-TW" altLang="en-US" b="1">
                <a:latin typeface="標楷體" pitchFamily="65" charset="-120"/>
                <a:ea typeface="標楷體" pitchFamily="65" charset="-120"/>
              </a:rPr>
              <a:t>：</a:t>
            </a:r>
            <a:r>
              <a:rPr lang="en-US" altLang="zh-TW" b="1">
                <a:latin typeface="標楷體" pitchFamily="65" charset="-120"/>
                <a:ea typeface="標楷體" pitchFamily="65" charset="-120"/>
              </a:rPr>
              <a:t>00</a:t>
            </a:r>
            <a:r>
              <a:rPr lang="zh-TW" altLang="en-US" b="1">
                <a:latin typeface="標楷體" pitchFamily="65" charset="-120"/>
                <a:ea typeface="標楷體" pitchFamily="65" charset="-120"/>
              </a:rPr>
              <a:t>上班時間</a:t>
            </a:r>
            <a:r>
              <a:rPr lang="en-US" altLang="zh-TW" b="1">
                <a:latin typeface="標楷體" pitchFamily="65" charset="-120"/>
                <a:ea typeface="標楷體" pitchFamily="65" charset="-120"/>
              </a:rPr>
              <a:t>17</a:t>
            </a:r>
            <a:r>
              <a:rPr lang="zh-TW" altLang="en-US" b="1">
                <a:latin typeface="標楷體" pitchFamily="65" charset="-120"/>
                <a:ea typeface="標楷體" pitchFamily="65" charset="-120"/>
              </a:rPr>
              <a:t>：</a:t>
            </a:r>
            <a:r>
              <a:rPr lang="en-US" altLang="zh-TW" b="1">
                <a:latin typeface="標楷體" pitchFamily="65" charset="-120"/>
                <a:ea typeface="標楷體" pitchFamily="65" charset="-120"/>
              </a:rPr>
              <a:t>00</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標題 1"/>
          <p:cNvSpPr>
            <a:spLocks noGrp="1"/>
          </p:cNvSpPr>
          <p:nvPr>
            <p:ph type="title"/>
          </p:nvPr>
        </p:nvSpPr>
        <p:spPr>
          <a:xfrm>
            <a:off x="574675" y="952500"/>
            <a:ext cx="8001000" cy="676275"/>
          </a:xfrm>
        </p:spPr>
        <p:txBody>
          <a:bodyPr>
            <a:normAutofit fontScale="90000"/>
          </a:bodyPr>
          <a:lstStyle/>
          <a:p>
            <a:r>
              <a:rPr lang="zh-TW" altLang="en-US" smtClean="0"/>
              <a:t>參考文獻</a:t>
            </a:r>
          </a:p>
        </p:txBody>
      </p:sp>
      <p:sp>
        <p:nvSpPr>
          <p:cNvPr id="214019" name="文字版面配置區 2"/>
          <p:cNvSpPr>
            <a:spLocks noGrp="1"/>
          </p:cNvSpPr>
          <p:nvPr>
            <p:ph type="body" sz="half" idx="1"/>
          </p:nvPr>
        </p:nvSpPr>
        <p:spPr>
          <a:xfrm>
            <a:off x="566738" y="1628775"/>
            <a:ext cx="8037512" cy="4392613"/>
          </a:xfrm>
        </p:spPr>
        <p:txBody>
          <a:bodyPr/>
          <a:lstStyle/>
          <a:p>
            <a:pPr eaLnBrk="1" hangingPunct="1">
              <a:buFont typeface="Wingdings" pitchFamily="2" charset="2"/>
              <a:buNone/>
            </a:pPr>
            <a:r>
              <a:rPr lang="en-US" altLang="zh-TW" sz="2800" dirty="0" smtClean="0"/>
              <a:t>1.</a:t>
            </a:r>
            <a:r>
              <a:rPr lang="zh-TW" altLang="en-US" sz="2800" dirty="0" smtClean="0"/>
              <a:t>職業安全衛生法，</a:t>
            </a:r>
            <a:r>
              <a:rPr lang="en-US" altLang="zh-TW" sz="2800" dirty="0" smtClean="0"/>
              <a:t>102</a:t>
            </a:r>
            <a:r>
              <a:rPr lang="zh-TW" altLang="en-US" sz="2800" dirty="0" smtClean="0"/>
              <a:t>年，勞動部。</a:t>
            </a:r>
          </a:p>
          <a:p>
            <a:pPr eaLnBrk="1" hangingPunct="1">
              <a:buFont typeface="Wingdings" pitchFamily="2" charset="2"/>
              <a:buNone/>
            </a:pPr>
            <a:r>
              <a:rPr lang="en-US" altLang="zh-TW" sz="2800" dirty="0" smtClean="0"/>
              <a:t>2.</a:t>
            </a:r>
            <a:r>
              <a:rPr lang="zh-TW" altLang="en-US" sz="2800" dirty="0" smtClean="0"/>
              <a:t>職業安全衛生法施行細則，</a:t>
            </a:r>
            <a:r>
              <a:rPr lang="en-US" altLang="zh-TW" sz="2800" dirty="0" smtClean="0"/>
              <a:t>103</a:t>
            </a:r>
            <a:r>
              <a:rPr lang="zh-TW" altLang="en-US" sz="2800" dirty="0" smtClean="0"/>
              <a:t>年，勞動部。</a:t>
            </a:r>
          </a:p>
          <a:p>
            <a:pPr eaLnBrk="1" hangingPunct="1">
              <a:buFont typeface="Wingdings" pitchFamily="2" charset="2"/>
              <a:buNone/>
            </a:pPr>
            <a:r>
              <a:rPr lang="en-US" altLang="zh-TW" sz="2800" dirty="0" smtClean="0"/>
              <a:t>3.</a:t>
            </a:r>
            <a:r>
              <a:rPr lang="zh-TW" altLang="en-US" sz="2800" dirty="0" smtClean="0"/>
              <a:t>職業安全衛生管理辦法，</a:t>
            </a:r>
            <a:r>
              <a:rPr lang="en-US" altLang="zh-TW" sz="2800" dirty="0" smtClean="0"/>
              <a:t>105</a:t>
            </a:r>
            <a:r>
              <a:rPr lang="zh-TW" altLang="en-US" sz="2800" dirty="0" smtClean="0"/>
              <a:t>年，勞動部。</a:t>
            </a:r>
          </a:p>
          <a:p>
            <a:pPr eaLnBrk="1" hangingPunct="1">
              <a:buFont typeface="Wingdings" pitchFamily="2" charset="2"/>
              <a:buNone/>
            </a:pPr>
            <a:r>
              <a:rPr lang="en-US" altLang="zh-TW" sz="2800" dirty="0" smtClean="0"/>
              <a:t>4.</a:t>
            </a:r>
            <a:r>
              <a:rPr lang="zh-TW" altLang="en-US" sz="2800" dirty="0" smtClean="0"/>
              <a:t>職業災害勞工保護法，</a:t>
            </a:r>
            <a:r>
              <a:rPr lang="en-US" altLang="zh-TW" sz="2800" dirty="0" smtClean="0"/>
              <a:t>90</a:t>
            </a:r>
            <a:r>
              <a:rPr lang="zh-TW" altLang="en-US" sz="2800" dirty="0" smtClean="0"/>
              <a:t>年，勞動部。</a:t>
            </a:r>
          </a:p>
          <a:p>
            <a:pPr eaLnBrk="1" hangingPunct="1">
              <a:buFont typeface="Wingdings" pitchFamily="2" charset="2"/>
              <a:buNone/>
            </a:pPr>
            <a:r>
              <a:rPr lang="en-US" altLang="zh-TW" sz="2800" dirty="0" smtClean="0"/>
              <a:t>5.</a:t>
            </a:r>
            <a:r>
              <a:rPr lang="zh-TW" altLang="en-US" sz="2800" dirty="0" smtClean="0"/>
              <a:t>勞動檢查法，</a:t>
            </a:r>
            <a:r>
              <a:rPr lang="en-US" altLang="zh-TW" sz="2800" dirty="0" smtClean="0"/>
              <a:t>91</a:t>
            </a:r>
            <a:r>
              <a:rPr lang="zh-TW" altLang="en-US" sz="2800" dirty="0" smtClean="0"/>
              <a:t>年，勞動部。</a:t>
            </a:r>
          </a:p>
          <a:p>
            <a:pPr eaLnBrk="1" hangingPunct="1">
              <a:buFont typeface="Wingdings" pitchFamily="2" charset="2"/>
              <a:buNone/>
            </a:pPr>
            <a:r>
              <a:rPr lang="en-US" altLang="zh-TW" sz="2800" dirty="0" smtClean="0"/>
              <a:t>6.</a:t>
            </a:r>
            <a:r>
              <a:rPr lang="zh-TW" altLang="en-US" sz="2800" dirty="0" smtClean="0"/>
              <a:t>職業安全衛生設施規則，</a:t>
            </a:r>
            <a:r>
              <a:rPr lang="en-US" altLang="zh-TW" sz="2800" dirty="0" smtClean="0"/>
              <a:t>103</a:t>
            </a:r>
            <a:r>
              <a:rPr lang="zh-TW" altLang="en-US" sz="2800" dirty="0" smtClean="0"/>
              <a:t>年，勞動部。</a:t>
            </a:r>
            <a:endParaRPr lang="en-US" altLang="zh-TW" sz="2800" dirty="0" smtClean="0"/>
          </a:p>
          <a:p>
            <a:pPr>
              <a:buNone/>
            </a:pPr>
            <a:r>
              <a:rPr lang="en-US" altLang="zh-TW" sz="2800" dirty="0" smtClean="0">
                <a:solidFill>
                  <a:srgbClr val="002060"/>
                </a:solidFill>
                <a:hlinkClick r:id="rId2"/>
              </a:rPr>
              <a:t>7.</a:t>
            </a:r>
            <a:r>
              <a:rPr lang="zh-TW" altLang="en-US" sz="2800" dirty="0" smtClean="0">
                <a:solidFill>
                  <a:srgbClr val="002060"/>
                </a:solidFill>
                <a:hlinkClick r:id="rId2"/>
              </a:rPr>
              <a:t> </a:t>
            </a:r>
            <a:r>
              <a:rPr lang="en-US" altLang="zh-TW" sz="2800" dirty="0" err="1" smtClean="0">
                <a:solidFill>
                  <a:srgbClr val="002060"/>
                </a:solidFill>
                <a:hlinkClick r:id="rId2"/>
              </a:rPr>
              <a:t>學校職業安全衛生管理要點</a:t>
            </a:r>
            <a:r>
              <a:rPr lang="zh-TW" altLang="en-US" sz="2800" dirty="0" smtClean="0">
                <a:solidFill>
                  <a:srgbClr val="002060"/>
                </a:solidFill>
                <a:hlinkClick r:id="rId2"/>
              </a:rPr>
              <a:t>，</a:t>
            </a:r>
            <a:r>
              <a:rPr lang="en-US" altLang="zh-TW" sz="2800" dirty="0" smtClean="0">
                <a:solidFill>
                  <a:srgbClr val="002060"/>
                </a:solidFill>
              </a:rPr>
              <a:t>105</a:t>
            </a:r>
            <a:r>
              <a:rPr lang="zh-TW" altLang="en-US" sz="2800" dirty="0" smtClean="0">
                <a:solidFill>
                  <a:srgbClr val="002060"/>
                </a:solidFill>
              </a:rPr>
              <a:t>年，</a:t>
            </a:r>
            <a:r>
              <a:rPr lang="zh-TW" altLang="en-US" sz="2800" dirty="0" smtClean="0">
                <a:solidFill>
                  <a:srgbClr val="002060"/>
                </a:solidFill>
                <a:hlinkClick r:id="rId2"/>
              </a:rPr>
              <a:t>教育部</a:t>
            </a:r>
            <a:r>
              <a:rPr lang="zh-TW" altLang="en-US" sz="2800" dirty="0" smtClean="0">
                <a:solidFill>
                  <a:srgbClr val="002060"/>
                </a:solidFill>
              </a:rPr>
              <a:t>。</a:t>
            </a:r>
            <a:endParaRPr lang="zh-TW" altLang="zh-TW" sz="2800" dirty="0" smtClean="0">
              <a:solidFill>
                <a:srgbClr val="002060"/>
              </a:solidFill>
            </a:endParaRPr>
          </a:p>
        </p:txBody>
      </p:sp>
      <p:sp>
        <p:nvSpPr>
          <p:cNvPr id="214020" name="投影片編號版面配置區 5"/>
          <p:cNvSpPr>
            <a:spLocks noGrp="1"/>
          </p:cNvSpPr>
          <p:nvPr>
            <p:ph type="sldNum" sz="quarter" idx="12"/>
          </p:nvPr>
        </p:nvSpPr>
        <p:spPr bwMode="auto">
          <a:xfrm>
            <a:off x="7812088" y="6237288"/>
            <a:ext cx="1331912" cy="457200"/>
          </a:xfrm>
          <a:noFill/>
          <a:ln>
            <a:round/>
            <a:headEnd/>
            <a:tailEnd/>
          </a:ln>
        </p:spPr>
        <p:txBody>
          <a:bodyPr vert="horz" wrap="square" numCol="1" anchor="t" anchorCtr="0" compatLnSpc="1">
            <a:prstTxWarp prst="textNoShape">
              <a:avLst/>
            </a:prstTxWarp>
          </a:bodyPr>
          <a:lstStyle/>
          <a:p>
            <a:fld id="{84DD85D7-5DD3-421B-8877-9ED2941720F3}" type="slidenum">
              <a:rPr lang="en-US" altLang="zh-TW" smtClean="0"/>
              <a:pPr/>
              <a:t>49</a:t>
            </a:fld>
            <a:endParaRPr lang="en-US" altLang="zh-TW"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標題 1"/>
          <p:cNvSpPr>
            <a:spLocks noGrp="1"/>
          </p:cNvSpPr>
          <p:nvPr>
            <p:ph type="title"/>
          </p:nvPr>
        </p:nvSpPr>
        <p:spPr>
          <a:xfrm>
            <a:off x="468313" y="635000"/>
            <a:ext cx="8229600" cy="706438"/>
          </a:xfrm>
        </p:spPr>
        <p:txBody>
          <a:bodyPr>
            <a:normAutofit fontScale="90000"/>
          </a:bodyPr>
          <a:lstStyle/>
          <a:p>
            <a:pPr eaLnBrk="1" hangingPunct="1"/>
            <a:r>
              <a:rPr lang="zh-TW" altLang="zh-TW" smtClean="0"/>
              <a:t>職業安全衛生法</a:t>
            </a:r>
            <a:r>
              <a:rPr lang="zh-TW" altLang="en-US" smtClean="0"/>
              <a:t>修法說明</a:t>
            </a:r>
          </a:p>
        </p:txBody>
      </p:sp>
      <p:sp>
        <p:nvSpPr>
          <p:cNvPr id="2" name="內容版面配置區 2"/>
          <p:cNvSpPr>
            <a:spLocks noGrp="1"/>
          </p:cNvSpPr>
          <p:nvPr>
            <p:ph sz="quarter" idx="1"/>
          </p:nvPr>
        </p:nvSpPr>
        <p:spPr>
          <a:xfrm>
            <a:off x="457200" y="1268413"/>
            <a:ext cx="8229600" cy="4968875"/>
          </a:xfrm>
          <a:ln>
            <a:solidFill>
              <a:schemeClr val="tx1"/>
            </a:solidFill>
          </a:ln>
        </p:spPr>
        <p:txBody>
          <a:bodyPr>
            <a:normAutofit/>
          </a:bodyPr>
          <a:lstStyle/>
          <a:p>
            <a:pPr marL="534935" indent="-534935" eaLnBrk="1" fontAlgn="auto" hangingPunct="1">
              <a:spcBef>
                <a:spcPts val="580"/>
              </a:spcBef>
              <a:spcAft>
                <a:spcPts val="0"/>
              </a:spcAft>
              <a:buFont typeface="Wingdings" pitchFamily="2" charset="2"/>
              <a:buNone/>
              <a:defRPr/>
            </a:pPr>
            <a:r>
              <a:rPr lang="zh-TW" altLang="zh-TW" sz="2800" u="sng" dirty="0" smtClean="0"/>
              <a:t>職業安全衛生法</a:t>
            </a:r>
            <a:r>
              <a:rPr lang="zh-TW" altLang="en-US" sz="2800" u="sng" dirty="0" smtClean="0"/>
              <a:t>：</a:t>
            </a:r>
            <a:r>
              <a:rPr lang="zh-TW" altLang="zh-TW" sz="2800" u="sng" dirty="0" smtClean="0"/>
              <a:t>總條文計</a:t>
            </a:r>
            <a:r>
              <a:rPr lang="en-US" altLang="zh-TW" sz="2800" u="sng" dirty="0" smtClean="0"/>
              <a:t>55</a:t>
            </a:r>
            <a:r>
              <a:rPr lang="zh-TW" altLang="zh-TW" sz="2800" u="sng" dirty="0" smtClean="0"/>
              <a:t>條，修正重點含括：</a:t>
            </a:r>
            <a:endParaRPr lang="en-US" altLang="zh-TW" sz="2800" u="sng" dirty="0" smtClean="0"/>
          </a:p>
          <a:p>
            <a:pPr marL="534935" indent="-534935" eaLnBrk="1" fontAlgn="auto" hangingPunct="1">
              <a:spcBef>
                <a:spcPts val="580"/>
              </a:spcBef>
              <a:spcAft>
                <a:spcPts val="0"/>
              </a:spcAft>
              <a:buFont typeface="Wingdings" pitchFamily="2" charset="2"/>
              <a:buNone/>
              <a:defRPr/>
            </a:pPr>
            <a:r>
              <a:rPr lang="zh-TW" altLang="zh-TW" sz="2800" dirty="0" smtClean="0">
                <a:solidFill>
                  <a:srgbClr val="002060"/>
                </a:solidFill>
              </a:rPr>
              <a:t>一、擴大</a:t>
            </a:r>
            <a:r>
              <a:rPr lang="zh-TW" altLang="zh-TW" sz="2800" u="sng" dirty="0" smtClean="0">
                <a:solidFill>
                  <a:srgbClr val="002060"/>
                </a:solidFill>
              </a:rPr>
              <a:t>適用對象</a:t>
            </a:r>
            <a:r>
              <a:rPr lang="zh-TW" altLang="zh-TW" sz="2800" dirty="0" smtClean="0">
                <a:solidFill>
                  <a:srgbClr val="002060"/>
                </a:solidFill>
              </a:rPr>
              <a:t>，並</a:t>
            </a:r>
            <a:r>
              <a:rPr lang="zh-TW" altLang="zh-TW" sz="2800" u="sng" dirty="0" smtClean="0">
                <a:solidFill>
                  <a:srgbClr val="002060"/>
                </a:solidFill>
              </a:rPr>
              <a:t>及於所有勞動場所</a:t>
            </a:r>
            <a:r>
              <a:rPr lang="zh-TW" altLang="zh-TW" sz="2800" dirty="0" smtClean="0"/>
              <a:t>：</a:t>
            </a:r>
            <a:endParaRPr lang="en-US" altLang="zh-TW" sz="2800" dirty="0" smtClean="0"/>
          </a:p>
          <a:p>
            <a:pPr marL="534935" indent="-534935" eaLnBrk="1" fontAlgn="auto" hangingPunct="1">
              <a:spcBef>
                <a:spcPts val="580"/>
              </a:spcBef>
              <a:spcAft>
                <a:spcPts val="0"/>
              </a:spcAft>
              <a:buFont typeface="Wingdings" pitchFamily="2" charset="2"/>
              <a:buNone/>
              <a:defRPr/>
            </a:pPr>
            <a:r>
              <a:rPr lang="zh-TW" altLang="zh-TW" sz="2800" dirty="0" smtClean="0"/>
              <a:t>（一）</a:t>
            </a:r>
            <a:r>
              <a:rPr lang="zh-TW" altLang="zh-TW" sz="2800" u="sng" dirty="0" smtClean="0">
                <a:solidFill>
                  <a:schemeClr val="accent2"/>
                </a:solidFill>
              </a:rPr>
              <a:t>一體適用</a:t>
            </a:r>
            <a:r>
              <a:rPr lang="zh-TW" altLang="zh-TW" sz="2800" u="sng" dirty="0" smtClean="0"/>
              <a:t>於</a:t>
            </a:r>
            <a:r>
              <a:rPr lang="zh-TW" altLang="zh-TW" sz="2800" u="sng" dirty="0" smtClean="0">
                <a:solidFill>
                  <a:schemeClr val="accent2"/>
                </a:solidFill>
              </a:rPr>
              <a:t>各業</a:t>
            </a:r>
            <a:r>
              <a:rPr lang="zh-TW" altLang="zh-TW" sz="2800" u="sng" dirty="0" smtClean="0"/>
              <a:t>的</a:t>
            </a:r>
            <a:r>
              <a:rPr lang="zh-TW" altLang="zh-TW" sz="2800" u="sng" dirty="0" smtClean="0">
                <a:solidFill>
                  <a:schemeClr val="accent2"/>
                </a:solidFill>
              </a:rPr>
              <a:t>所有工作者</a:t>
            </a:r>
            <a:r>
              <a:rPr lang="zh-TW" altLang="en-US" sz="2800" dirty="0" smtClean="0"/>
              <a:t>：</a:t>
            </a:r>
            <a:endParaRPr lang="en-US" altLang="zh-TW" sz="2800" dirty="0" smtClean="0"/>
          </a:p>
          <a:p>
            <a:pPr marL="1080980" indent="-457154" eaLnBrk="1" fontAlgn="auto" hangingPunct="1">
              <a:spcBef>
                <a:spcPts val="580"/>
              </a:spcBef>
              <a:spcAft>
                <a:spcPts val="0"/>
              </a:spcAft>
              <a:defRPr/>
            </a:pPr>
            <a:r>
              <a:rPr lang="zh-TW" altLang="zh-TW" sz="2800" dirty="0" smtClean="0">
                <a:solidFill>
                  <a:srgbClr val="002060"/>
                </a:solidFill>
              </a:rPr>
              <a:t>受</a:t>
            </a:r>
            <a:r>
              <a:rPr lang="zh-TW" altLang="zh-TW" sz="2800" u="sng" dirty="0" smtClean="0">
                <a:solidFill>
                  <a:srgbClr val="002060"/>
                </a:solidFill>
              </a:rPr>
              <a:t>僱</a:t>
            </a:r>
            <a:r>
              <a:rPr lang="zh-TW" altLang="en-US" sz="2800" u="sng" dirty="0" smtClean="0">
                <a:solidFill>
                  <a:srgbClr val="002060"/>
                </a:solidFill>
              </a:rPr>
              <a:t>勞工</a:t>
            </a:r>
            <a:endParaRPr lang="en-US" altLang="zh-TW" sz="2800" u="sng" dirty="0" smtClean="0">
              <a:solidFill>
                <a:srgbClr val="002060"/>
              </a:solidFill>
            </a:endParaRPr>
          </a:p>
          <a:p>
            <a:pPr marL="1080980" indent="-457154" eaLnBrk="1" fontAlgn="auto" hangingPunct="1">
              <a:spcBef>
                <a:spcPts val="580"/>
              </a:spcBef>
              <a:spcAft>
                <a:spcPts val="0"/>
              </a:spcAft>
              <a:defRPr/>
            </a:pPr>
            <a:r>
              <a:rPr lang="zh-TW" altLang="zh-TW" sz="2800" u="sng" dirty="0" smtClean="0">
                <a:solidFill>
                  <a:srgbClr val="002060"/>
                </a:solidFill>
              </a:rPr>
              <a:t>自營作業者</a:t>
            </a:r>
            <a:endParaRPr lang="en-US" altLang="zh-TW" sz="2800" u="sng" dirty="0" smtClean="0">
              <a:solidFill>
                <a:srgbClr val="002060"/>
              </a:solidFill>
            </a:endParaRPr>
          </a:p>
          <a:p>
            <a:pPr marL="1080980" indent="-457154" eaLnBrk="1" fontAlgn="auto" hangingPunct="1">
              <a:spcBef>
                <a:spcPts val="580"/>
              </a:spcBef>
              <a:spcAft>
                <a:spcPts val="0"/>
              </a:spcAft>
              <a:defRPr/>
            </a:pPr>
            <a:r>
              <a:rPr lang="zh-TW" altLang="zh-TW" sz="2800" u="sng" dirty="0" smtClean="0">
                <a:solidFill>
                  <a:srgbClr val="002060"/>
                </a:solidFill>
              </a:rPr>
              <a:t>受工作場所負責人指揮或監督</a:t>
            </a:r>
            <a:r>
              <a:rPr lang="en-US" altLang="zh-TW" sz="2800" u="sng" dirty="0" smtClean="0">
                <a:solidFill>
                  <a:srgbClr val="002060"/>
                </a:solidFill>
              </a:rPr>
              <a:t>  </a:t>
            </a:r>
            <a:r>
              <a:rPr lang="zh-TW" altLang="zh-TW" sz="2800" u="sng" dirty="0" smtClean="0">
                <a:solidFill>
                  <a:srgbClr val="002060"/>
                </a:solidFill>
              </a:rPr>
              <a:t>從事勞動之人員，如派遣工、實習生等，將現有</a:t>
            </a:r>
            <a:r>
              <a:rPr lang="zh-TW" altLang="zh-TW" sz="2800" u="sng" dirty="0" smtClean="0">
                <a:solidFill>
                  <a:srgbClr val="C00000"/>
                </a:solidFill>
              </a:rPr>
              <a:t>保障人數由</a:t>
            </a:r>
            <a:r>
              <a:rPr lang="en-US" altLang="zh-TW" sz="2800" u="sng" dirty="0" smtClean="0">
                <a:solidFill>
                  <a:srgbClr val="C00000"/>
                </a:solidFill>
              </a:rPr>
              <a:t>670</a:t>
            </a:r>
            <a:r>
              <a:rPr lang="zh-TW" altLang="zh-TW" sz="2800" u="sng" dirty="0" smtClean="0">
                <a:solidFill>
                  <a:srgbClr val="C00000"/>
                </a:solidFill>
              </a:rPr>
              <a:t>萬人擴大至</a:t>
            </a:r>
            <a:r>
              <a:rPr lang="en-US" altLang="zh-TW" sz="2800" u="sng" dirty="0" smtClean="0">
                <a:solidFill>
                  <a:srgbClr val="C00000"/>
                </a:solidFill>
              </a:rPr>
              <a:t>1067</a:t>
            </a:r>
            <a:r>
              <a:rPr lang="zh-TW" altLang="zh-TW" sz="2800" u="sng" dirty="0" smtClean="0">
                <a:solidFill>
                  <a:srgbClr val="C00000"/>
                </a:solidFill>
              </a:rPr>
              <a:t>萬人</a:t>
            </a:r>
            <a:endParaRPr lang="en-US" altLang="zh-TW" sz="2800" dirty="0" smtClean="0">
              <a:solidFill>
                <a:srgbClr val="C00000"/>
              </a:solidFill>
            </a:endParaRPr>
          </a:p>
          <a:p>
            <a:pPr marL="900023" indent="-900023" eaLnBrk="1" fontAlgn="auto" hangingPunct="1">
              <a:spcBef>
                <a:spcPts val="580"/>
              </a:spcBef>
              <a:spcAft>
                <a:spcPts val="0"/>
              </a:spcAft>
              <a:buFont typeface="Wingdings" pitchFamily="2" charset="2"/>
              <a:buNone/>
              <a:defRPr/>
            </a:pPr>
            <a:r>
              <a:rPr lang="zh-TW" altLang="zh-TW" sz="2800" dirty="0" smtClean="0">
                <a:solidFill>
                  <a:srgbClr val="006600"/>
                </a:solidFill>
              </a:rPr>
              <a:t>（二）</a:t>
            </a:r>
            <a:r>
              <a:rPr lang="zh-TW" altLang="zh-TW" sz="2800" u="sng" dirty="0" smtClean="0">
                <a:solidFill>
                  <a:srgbClr val="C00000"/>
                </a:solidFill>
              </a:rPr>
              <a:t>保障場域</a:t>
            </a:r>
            <a:r>
              <a:rPr lang="zh-TW" altLang="zh-TW" sz="2800" dirty="0" smtClean="0">
                <a:solidFill>
                  <a:srgbClr val="006600"/>
                </a:solidFill>
              </a:rPr>
              <a:t>由雇主所能支配、管理之工作場所擴及至</a:t>
            </a:r>
            <a:r>
              <a:rPr lang="zh-TW" altLang="en-US" sz="2800" dirty="0" smtClean="0">
                <a:solidFill>
                  <a:srgbClr val="006600"/>
                </a:solidFill>
              </a:rPr>
              <a:t>勞工</a:t>
            </a:r>
            <a:r>
              <a:rPr lang="zh-TW" altLang="zh-TW" sz="2800" dirty="0" smtClean="0">
                <a:solidFill>
                  <a:srgbClr val="006600"/>
                </a:solidFill>
              </a:rPr>
              <a:t>執行職務之所有「</a:t>
            </a:r>
            <a:r>
              <a:rPr lang="zh-TW" altLang="zh-TW" sz="2800" u="sng" dirty="0" smtClean="0">
                <a:solidFill>
                  <a:schemeClr val="accent1"/>
                </a:solidFill>
              </a:rPr>
              <a:t>勞動場所</a:t>
            </a:r>
            <a:r>
              <a:rPr lang="zh-TW" altLang="zh-TW" sz="2800" dirty="0" smtClean="0">
                <a:solidFill>
                  <a:srgbClr val="006600"/>
                </a:solidFill>
              </a:rPr>
              <a:t>」</a:t>
            </a:r>
            <a:endParaRPr lang="zh-TW" altLang="en-US" sz="2400" dirty="0" smtClean="0"/>
          </a:p>
        </p:txBody>
      </p:sp>
      <p:sp>
        <p:nvSpPr>
          <p:cNvPr id="53252" name="投影片編號版面配置區 3"/>
          <p:cNvSpPr>
            <a:spLocks noGrp="1"/>
          </p:cNvSpPr>
          <p:nvPr>
            <p:ph type="sldNum" sz="quarter" idx="10"/>
          </p:nvPr>
        </p:nvSpPr>
        <p:spPr bwMode="auto">
          <a:noFill/>
          <a:ln>
            <a:round/>
            <a:headEnd/>
            <a:tailEnd/>
          </a:ln>
        </p:spPr>
        <p:txBody>
          <a:bodyPr vert="horz" wrap="square" numCol="1" anchor="t" anchorCtr="0" compatLnSpc="1">
            <a:prstTxWarp prst="textNoShape">
              <a:avLst/>
            </a:prstTxWarp>
          </a:bodyPr>
          <a:lstStyle/>
          <a:p>
            <a:fld id="{8954F404-F19D-4720-841F-C5CED10C965C}" type="slidenum">
              <a:rPr lang="en-US" altLang="zh-TW" smtClean="0"/>
              <a:pPr/>
              <a:t>5</a:t>
            </a:fld>
            <a:endParaRPr lang="en-US" altLang="zh-TW"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normAutofit fontScale="85000" lnSpcReduction="20000"/>
          </a:bodyPr>
          <a:lstStyle/>
          <a:p>
            <a:r>
              <a:rPr lang="zh-TW" altLang="zh-TW" sz="4000" dirty="0" smtClean="0"/>
              <a:t>教育部</a:t>
            </a:r>
            <a:endParaRPr lang="en-US" altLang="zh-TW" sz="4000" dirty="0" smtClean="0"/>
          </a:p>
          <a:p>
            <a:r>
              <a:rPr lang="zh-TW" altLang="en-US" sz="4000" dirty="0" smtClean="0"/>
              <a:t>學校職業安全衛生管理要點 </a:t>
            </a:r>
            <a:endParaRPr lang="en-US" altLang="zh-TW" sz="4000" dirty="0" smtClean="0"/>
          </a:p>
          <a:p>
            <a:r>
              <a:rPr lang="zh-TW" altLang="zh-TW" sz="4000" dirty="0" smtClean="0"/>
              <a:t>中華民國</a:t>
            </a:r>
            <a:r>
              <a:rPr lang="en-US" altLang="zh-TW" sz="4000" dirty="0" smtClean="0"/>
              <a:t>105</a:t>
            </a:r>
            <a:r>
              <a:rPr lang="zh-TW" altLang="zh-TW" sz="4000" dirty="0" smtClean="0"/>
              <a:t>年</a:t>
            </a:r>
            <a:r>
              <a:rPr lang="en-US" altLang="zh-TW" sz="4000" dirty="0" smtClean="0"/>
              <a:t>9</a:t>
            </a:r>
            <a:r>
              <a:rPr lang="zh-TW" altLang="zh-TW" sz="4000" dirty="0" smtClean="0"/>
              <a:t>月</a:t>
            </a:r>
            <a:r>
              <a:rPr lang="en-US" altLang="zh-TW" sz="4000" dirty="0" smtClean="0"/>
              <a:t>22</a:t>
            </a:r>
            <a:r>
              <a:rPr lang="zh-TW" altLang="zh-TW" sz="4000" dirty="0" smtClean="0"/>
              <a:t>日</a:t>
            </a:r>
            <a:endParaRPr lang="zh-TW" altLang="en-US" sz="4000" dirty="0"/>
          </a:p>
        </p:txBody>
      </p:sp>
      <p:sp>
        <p:nvSpPr>
          <p:cNvPr id="2" name="標題 1"/>
          <p:cNvSpPr>
            <a:spLocks noGrp="1"/>
          </p:cNvSpPr>
          <p:nvPr>
            <p:ph type="ctrTitle"/>
          </p:nvPr>
        </p:nvSpPr>
        <p:spPr/>
        <p:txBody>
          <a:bodyPr/>
          <a:lstStyle/>
          <a:p>
            <a:r>
              <a:rPr lang="zh-TW" altLang="en-US" dirty="0" smtClean="0"/>
              <a:t>壹、職業安全衛生法令</a:t>
            </a:r>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壹、職業安全衛生法令</a:t>
            </a:r>
            <a:endParaRPr lang="zh-TW" altLang="en-US" dirty="0"/>
          </a:p>
        </p:txBody>
      </p:sp>
      <p:sp>
        <p:nvSpPr>
          <p:cNvPr id="3" name="內容版面配置區 2"/>
          <p:cNvSpPr>
            <a:spLocks noGrp="1"/>
          </p:cNvSpPr>
          <p:nvPr>
            <p:ph sz="quarter" idx="1"/>
          </p:nvPr>
        </p:nvSpPr>
        <p:spPr/>
        <p:txBody>
          <a:bodyPr/>
          <a:lstStyle/>
          <a:p>
            <a:pPr>
              <a:buNone/>
            </a:pPr>
            <a:r>
              <a:rPr lang="zh-TW" altLang="zh-TW" sz="2800" dirty="0" smtClean="0"/>
              <a:t>一、教育部（以下簡稱本部）</a:t>
            </a:r>
            <a:endParaRPr lang="zh-TW" altLang="en-US" sz="2800" dirty="0" smtClean="0"/>
          </a:p>
          <a:p>
            <a:pPr marL="719138" indent="-457200"/>
            <a:r>
              <a:rPr lang="zh-TW" altLang="zh-TW" sz="2800" dirty="0" smtClean="0"/>
              <a:t>為執行職業安全衛生法（以下簡稱職安法）第五十條第二項及相關法令規定，</a:t>
            </a:r>
            <a:endParaRPr lang="en-US" altLang="zh-TW" sz="2800" dirty="0" smtClean="0"/>
          </a:p>
          <a:p>
            <a:pPr marL="719138" indent="-457200"/>
            <a:r>
              <a:rPr lang="zh-TW" altLang="zh-TW" sz="2800" u="sng" dirty="0" smtClean="0"/>
              <a:t>推動職業安全衛生業務</a:t>
            </a:r>
            <a:r>
              <a:rPr lang="zh-TW" altLang="zh-TW" sz="2800" dirty="0" smtClean="0"/>
              <a:t>，</a:t>
            </a:r>
            <a:endParaRPr lang="en-US" altLang="zh-TW" sz="2800" dirty="0" smtClean="0"/>
          </a:p>
          <a:p>
            <a:pPr marL="719138" indent="-457200"/>
            <a:r>
              <a:rPr lang="zh-TW" altLang="zh-TW" sz="2800" dirty="0" smtClean="0"/>
              <a:t>避免學校於教育及工作過程中發生職業災害，</a:t>
            </a:r>
            <a:endParaRPr lang="en-US" altLang="zh-TW" sz="2800" dirty="0" smtClean="0"/>
          </a:p>
          <a:p>
            <a:pPr marL="719138" indent="-457200"/>
            <a:r>
              <a:rPr lang="zh-TW" altLang="zh-TW" sz="2800" dirty="0" smtClean="0"/>
              <a:t>以保障學校工作者與其他人員安全及健康，特訂定本要點。</a:t>
            </a:r>
          </a:p>
          <a:p>
            <a:pPr>
              <a:buNone/>
            </a:pPr>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74638"/>
            <a:ext cx="8219256" cy="850106"/>
          </a:xfrm>
        </p:spPr>
        <p:txBody>
          <a:bodyPr>
            <a:normAutofit/>
          </a:bodyPr>
          <a:lstStyle/>
          <a:p>
            <a:r>
              <a:rPr lang="zh-TW" altLang="zh-TW" dirty="0" smtClean="0"/>
              <a:t>二、本要點用詞，定義如下：</a:t>
            </a:r>
            <a:endParaRPr lang="zh-TW" altLang="en-US" dirty="0"/>
          </a:p>
        </p:txBody>
      </p:sp>
      <p:sp>
        <p:nvSpPr>
          <p:cNvPr id="3" name="內容版面配置區 2"/>
          <p:cNvSpPr>
            <a:spLocks noGrp="1"/>
          </p:cNvSpPr>
          <p:nvPr>
            <p:ph sz="quarter" idx="1"/>
          </p:nvPr>
        </p:nvSpPr>
        <p:spPr>
          <a:xfrm>
            <a:off x="467544" y="1196752"/>
            <a:ext cx="8219256" cy="5112568"/>
          </a:xfrm>
        </p:spPr>
        <p:txBody>
          <a:bodyPr>
            <a:normAutofit lnSpcReduction="10000"/>
          </a:bodyPr>
          <a:lstStyle/>
          <a:p>
            <a:pPr marL="979488" indent="-979488">
              <a:buNone/>
            </a:pPr>
            <a:r>
              <a:rPr lang="zh-TW" altLang="zh-TW" u="sng" dirty="0" smtClean="0"/>
              <a:t>（一）工作者：指學校</a:t>
            </a:r>
            <a:r>
              <a:rPr lang="zh-TW" altLang="zh-TW" u="sng" dirty="0" smtClean="0">
                <a:solidFill>
                  <a:srgbClr val="006600"/>
                </a:solidFill>
              </a:rPr>
              <a:t>所聘僱之勞工</a:t>
            </a:r>
            <a:r>
              <a:rPr lang="zh-TW" altLang="zh-TW" u="sng" dirty="0" smtClean="0"/>
              <a:t>及</a:t>
            </a:r>
            <a:r>
              <a:rPr lang="zh-TW" altLang="zh-TW" u="sng" dirty="0" smtClean="0">
                <a:solidFill>
                  <a:srgbClr val="006600"/>
                </a:solidFill>
              </a:rPr>
              <a:t>受工作場所負責人指揮或監督從事勞動者</a:t>
            </a:r>
            <a:r>
              <a:rPr lang="zh-TW" altLang="zh-TW" u="sng" dirty="0" smtClean="0"/>
              <a:t>。</a:t>
            </a:r>
          </a:p>
          <a:p>
            <a:pPr marL="979488" indent="-979488">
              <a:buNone/>
            </a:pPr>
            <a:r>
              <a:rPr lang="zh-TW" altLang="zh-TW" u="sng" dirty="0" smtClean="0"/>
              <a:t>（二）勞工：指受僱從事工作獲致工資之</a:t>
            </a:r>
            <a:r>
              <a:rPr lang="zh-TW" altLang="zh-TW" u="sng" dirty="0" smtClean="0">
                <a:solidFill>
                  <a:srgbClr val="002060"/>
                </a:solidFill>
              </a:rPr>
              <a:t>學校教職員工</a:t>
            </a:r>
            <a:r>
              <a:rPr lang="zh-TW" altLang="zh-TW" u="sng" dirty="0" smtClean="0"/>
              <a:t>，及與</a:t>
            </a:r>
            <a:r>
              <a:rPr lang="zh-TW" altLang="zh-TW" u="sng" dirty="0" smtClean="0">
                <a:solidFill>
                  <a:srgbClr val="002060"/>
                </a:solidFill>
              </a:rPr>
              <a:t>學校存有提供勞務獲取報酬之工作事實及勞動契約之助理</a:t>
            </a:r>
            <a:r>
              <a:rPr lang="zh-TW" altLang="zh-TW" u="sng" dirty="0" smtClean="0"/>
              <a:t>等；公立學校</a:t>
            </a:r>
            <a:r>
              <a:rPr lang="zh-TW" altLang="zh-TW" u="sng" dirty="0" smtClean="0">
                <a:solidFill>
                  <a:srgbClr val="002060"/>
                </a:solidFill>
              </a:rPr>
              <a:t>編制內依法任用之職員</a:t>
            </a:r>
            <a:r>
              <a:rPr lang="zh-TW" altLang="zh-TW" u="sng" dirty="0" smtClean="0"/>
              <a:t>另依公務人員安全及衛生防護辦法規定辦。</a:t>
            </a:r>
          </a:p>
          <a:p>
            <a:pPr marL="979488" indent="-979488">
              <a:buNone/>
            </a:pPr>
            <a:r>
              <a:rPr lang="zh-TW" altLang="zh-TW" u="sng" dirty="0" smtClean="0"/>
              <a:t>（三）受指揮監督從事勞動者︰</a:t>
            </a:r>
            <a:r>
              <a:rPr lang="zh-TW" altLang="zh-TW" u="sng" dirty="0" smtClean="0">
                <a:solidFill>
                  <a:schemeClr val="accent2"/>
                </a:solidFill>
              </a:rPr>
              <a:t>指與學校無僱傭關係或勞務契約</a:t>
            </a:r>
            <a:r>
              <a:rPr lang="zh-TW" altLang="zh-TW" u="sng" dirty="0" smtClean="0"/>
              <a:t>，</a:t>
            </a:r>
            <a:r>
              <a:rPr lang="zh-TW" altLang="zh-TW" u="sng" dirty="0" smtClean="0">
                <a:solidFill>
                  <a:schemeClr val="accent2"/>
                </a:solidFill>
              </a:rPr>
              <a:t>受指揮或監督</a:t>
            </a:r>
            <a:r>
              <a:rPr lang="zh-TW" altLang="zh-TW" u="sng" dirty="0" smtClean="0"/>
              <a:t>而從事勞動之人員。</a:t>
            </a:r>
          </a:p>
          <a:p>
            <a:pPr marL="979488" indent="-979488">
              <a:buNone/>
            </a:pPr>
            <a:r>
              <a:rPr lang="zh-TW" altLang="zh-TW" u="sng" dirty="0" smtClean="0"/>
              <a:t>（四）雇主︰指校長或學校經營負責人。</a:t>
            </a:r>
          </a:p>
          <a:p>
            <a:pPr marL="979488" indent="-979488">
              <a:buNone/>
            </a:pPr>
            <a:r>
              <a:rPr lang="zh-TW" altLang="zh-TW" u="sng" dirty="0" smtClean="0"/>
              <a:t>（五）工作場所負責人︰</a:t>
            </a:r>
            <a:r>
              <a:rPr lang="zh-TW" altLang="zh-TW" u="sng" dirty="0" smtClean="0">
                <a:solidFill>
                  <a:schemeClr val="accent2"/>
                </a:solidFill>
              </a:rPr>
              <a:t>指雇主或代表雇主從事管理、指揮或監督從事勞動之人員</a:t>
            </a:r>
            <a:r>
              <a:rPr lang="zh-TW" altLang="zh-TW" u="sng" dirty="0" smtClean="0"/>
              <a:t>，如</a:t>
            </a:r>
            <a:r>
              <a:rPr lang="zh-TW" altLang="zh-TW" u="sng" dirty="0" smtClean="0">
                <a:solidFill>
                  <a:schemeClr val="accent2"/>
                </a:solidFill>
              </a:rPr>
              <a:t>學校單位主管、系所主任或教職員</a:t>
            </a:r>
            <a:r>
              <a:rPr lang="zh-TW" altLang="zh-TW" u="sng" dirty="0" smtClean="0"/>
              <a:t>等。</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562670"/>
            <a:ext cx="8219256" cy="850106"/>
          </a:xfrm>
        </p:spPr>
        <p:txBody>
          <a:bodyPr>
            <a:normAutofit/>
          </a:bodyPr>
          <a:lstStyle/>
          <a:p>
            <a:r>
              <a:rPr lang="zh-TW" altLang="zh-TW" dirty="0" smtClean="0"/>
              <a:t>二、本要點用詞，定義如下：</a:t>
            </a:r>
            <a:endParaRPr lang="zh-TW" altLang="en-US" dirty="0"/>
          </a:p>
        </p:txBody>
      </p:sp>
      <p:sp>
        <p:nvSpPr>
          <p:cNvPr id="3" name="內容版面配置區 2"/>
          <p:cNvSpPr>
            <a:spLocks noGrp="1"/>
          </p:cNvSpPr>
          <p:nvPr>
            <p:ph sz="quarter" idx="1"/>
          </p:nvPr>
        </p:nvSpPr>
        <p:spPr>
          <a:xfrm>
            <a:off x="467544" y="1412776"/>
            <a:ext cx="8219256" cy="4824536"/>
          </a:xfrm>
        </p:spPr>
        <p:txBody>
          <a:bodyPr>
            <a:normAutofit/>
          </a:bodyPr>
          <a:lstStyle/>
          <a:p>
            <a:pPr marL="1158875" indent="-1158875">
              <a:buNone/>
            </a:pPr>
            <a:r>
              <a:rPr lang="zh-TW" altLang="zh-TW" sz="2800" u="sng" dirty="0" smtClean="0"/>
              <a:t>（六）勞動場所：指</a:t>
            </a:r>
            <a:r>
              <a:rPr lang="zh-TW" altLang="zh-TW" sz="2800" u="sng" dirty="0" smtClean="0">
                <a:solidFill>
                  <a:schemeClr val="accent2"/>
                </a:solidFill>
              </a:rPr>
              <a:t>校內勞工履行勞務契約提供勞務之場所</a:t>
            </a:r>
            <a:r>
              <a:rPr lang="zh-TW" altLang="zh-TW" sz="2800" u="sng" dirty="0" smtClean="0">
                <a:solidFill>
                  <a:srgbClr val="006600"/>
                </a:solidFill>
              </a:rPr>
              <a:t>或實際從事勞動場所</a:t>
            </a:r>
            <a:r>
              <a:rPr lang="zh-TW" altLang="zh-TW" sz="2800" u="sng" dirty="0" smtClean="0"/>
              <a:t>。</a:t>
            </a:r>
          </a:p>
          <a:p>
            <a:pPr marL="1158875" indent="-1158875">
              <a:buNone/>
            </a:pPr>
            <a:r>
              <a:rPr lang="zh-TW" altLang="zh-TW" sz="2800" u="sng" dirty="0" smtClean="0"/>
              <a:t>（七）工作場所：指勞動場所中，</a:t>
            </a:r>
            <a:r>
              <a:rPr lang="zh-TW" altLang="zh-TW" sz="2800" u="sng" dirty="0" smtClean="0">
                <a:solidFill>
                  <a:schemeClr val="accent2"/>
                </a:solidFill>
              </a:rPr>
              <a:t>接受校長或代理校長指示</a:t>
            </a:r>
            <a:r>
              <a:rPr lang="zh-TW" altLang="zh-TW" sz="2800" u="sng" dirty="0" smtClean="0"/>
              <a:t>處理有關勞工事務之人所能支配、管理之場所。</a:t>
            </a:r>
          </a:p>
          <a:p>
            <a:pPr marL="1158875" indent="-1158875">
              <a:buNone/>
            </a:pPr>
            <a:r>
              <a:rPr lang="zh-TW" altLang="zh-TW" sz="2800" u="sng" dirty="0" smtClean="0"/>
              <a:t>（八）作業場所：指工作場所中，</a:t>
            </a:r>
            <a:r>
              <a:rPr lang="zh-TW" altLang="zh-TW" sz="2800" u="sng" dirty="0" smtClean="0">
                <a:solidFill>
                  <a:schemeClr val="accent2"/>
                </a:solidFill>
              </a:rPr>
              <a:t>從事特定工作之學校場所</a:t>
            </a:r>
            <a:r>
              <a:rPr lang="zh-TW" altLang="zh-TW" sz="2800" u="sng" dirty="0" smtClean="0"/>
              <a:t>。</a:t>
            </a:r>
          </a:p>
          <a:p>
            <a:pPr marL="1158875" indent="-1158875">
              <a:buNone/>
            </a:pPr>
            <a:r>
              <a:rPr lang="zh-TW" altLang="zh-TW" sz="2800" u="sng" dirty="0" smtClean="0"/>
              <a:t>（九）學生：指學校內</a:t>
            </a:r>
            <a:r>
              <a:rPr lang="zh-TW" altLang="zh-TW" sz="2800" u="sng" dirty="0" smtClean="0">
                <a:solidFill>
                  <a:schemeClr val="accent2"/>
                </a:solidFill>
              </a:rPr>
              <a:t>除工作者以外</a:t>
            </a:r>
            <a:r>
              <a:rPr lang="zh-TW" altLang="zh-TW" sz="2800" u="sng" dirty="0" smtClean="0">
                <a:solidFill>
                  <a:srgbClr val="006600"/>
                </a:solidFill>
              </a:rPr>
              <a:t>之接受學校教育者</a:t>
            </a:r>
            <a:r>
              <a:rPr lang="zh-TW" altLang="zh-TW" sz="2800" u="sng" dirty="0" smtClean="0"/>
              <a:t>，</a:t>
            </a:r>
            <a:r>
              <a:rPr lang="zh-TW" altLang="zh-TW" sz="2800" u="sng" dirty="0" smtClean="0">
                <a:solidFill>
                  <a:schemeClr val="accent2"/>
                </a:solidFill>
              </a:rPr>
              <a:t>包括學生</a:t>
            </a:r>
            <a:r>
              <a:rPr lang="zh-TW" altLang="zh-TW" sz="2800" u="sng" dirty="0" smtClean="0">
                <a:solidFill>
                  <a:srgbClr val="006600"/>
                </a:solidFill>
              </a:rPr>
              <a:t>及以課程學習</a:t>
            </a:r>
            <a:r>
              <a:rPr lang="zh-TW" altLang="zh-TW" sz="2800" u="sng" dirty="0" smtClean="0">
                <a:solidFill>
                  <a:schemeClr val="accent2"/>
                </a:solidFill>
              </a:rPr>
              <a:t>或服務學習等以學習為主要目的及範疇之兼任助理等</a:t>
            </a:r>
            <a:r>
              <a:rPr lang="zh-TW" altLang="zh-TW" sz="2800" u="sng" dirty="0" smtClean="0"/>
              <a:t>。</a:t>
            </a:r>
          </a:p>
          <a:p>
            <a:endParaRPr lang="zh-TW" altLang="en-US" sz="28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3D_TRNS" val="V=Package1\\S=Random\\P=1\\D=0\\O=Random\\E=1\\M=1\\A=0\\C=0\\R=0\\G=0\\B=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441</TotalTime>
  <Words>3659</Words>
  <Application>Microsoft Office PowerPoint</Application>
  <PresentationFormat>如螢幕大小 (4:3)</PresentationFormat>
  <Paragraphs>394</Paragraphs>
  <Slides>49</Slides>
  <Notes>1</Notes>
  <HiddenSlides>0</HiddenSlides>
  <MMClips>0</MMClips>
  <ScaleCrop>false</ScaleCrop>
  <HeadingPairs>
    <vt:vector size="6" baseType="variant">
      <vt:variant>
        <vt:lpstr>使用字型</vt:lpstr>
      </vt:variant>
      <vt:variant>
        <vt:i4>13</vt:i4>
      </vt:variant>
      <vt:variant>
        <vt:lpstr>佈景主題</vt:lpstr>
      </vt:variant>
      <vt:variant>
        <vt:i4>1</vt:i4>
      </vt:variant>
      <vt:variant>
        <vt:lpstr>投影片標題</vt:lpstr>
      </vt:variant>
      <vt:variant>
        <vt:i4>49</vt:i4>
      </vt:variant>
    </vt:vector>
  </HeadingPairs>
  <TitlesOfParts>
    <vt:vector size="63" baseType="lpstr">
      <vt:lpstr>맑은 고딕</vt:lpstr>
      <vt:lpstr>文鼎中楷</vt:lpstr>
      <vt:lpstr>文鼎粗楷</vt:lpstr>
      <vt:lpstr>微軟正黑體</vt:lpstr>
      <vt:lpstr>新細明體</vt:lpstr>
      <vt:lpstr>標楷體</vt:lpstr>
      <vt:lpstr>Arial</vt:lpstr>
      <vt:lpstr>Calibri</vt:lpstr>
      <vt:lpstr>Franklin Gothic Book</vt:lpstr>
      <vt:lpstr>Garamond</vt:lpstr>
      <vt:lpstr>Perpetua</vt:lpstr>
      <vt:lpstr>Times New Roman</vt:lpstr>
      <vt:lpstr>Wingdings</vt:lpstr>
      <vt:lpstr>公正</vt:lpstr>
      <vt:lpstr>德明財經科技大學 一般安全衛生教育訓練</vt:lpstr>
      <vt:lpstr>PowerPoint 簡報</vt:lpstr>
      <vt:lpstr>PowerPoint 簡報</vt:lpstr>
      <vt:lpstr>德明財經科技大學/總務處環安中心</vt:lpstr>
      <vt:lpstr>職業安全衛生法修法說明</vt:lpstr>
      <vt:lpstr>壹、職業安全衛生法令</vt:lpstr>
      <vt:lpstr>壹、職業安全衛生法令</vt:lpstr>
      <vt:lpstr>二、本要點用詞，定義如下：</vt:lpstr>
      <vt:lpstr>二、本要點用詞，定義如下：</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貳、業職業安全衛生管理</vt:lpstr>
      <vt:lpstr>貳、業職業安全衛生管理</vt:lpstr>
      <vt:lpstr>PowerPoint 簡報</vt:lpstr>
      <vt:lpstr>PowerPoint 簡報</vt:lpstr>
      <vt:lpstr>企業經營風險與職業安全衛生</vt:lpstr>
      <vt:lpstr>企業經營風險與職業安全衛生</vt:lpstr>
      <vt:lpstr>PowerPoint 簡報</vt:lpstr>
      <vt:lpstr>PowerPoint 簡報</vt:lpstr>
      <vt:lpstr>事業單位-法定職安管理人員建制</vt:lpstr>
      <vt:lpstr>PowerPoint 簡報</vt:lpstr>
      <vt:lpstr>菸害防制事宜</vt:lpstr>
      <vt:lpstr>PowerPoint 簡報</vt:lpstr>
      <vt:lpstr>參.辦公室緊急事故處理流程 職業道德與工作倫理</vt:lpstr>
      <vt:lpstr>職業安全衛生法的目的</vt:lpstr>
      <vt:lpstr>PowerPoint 簡報</vt:lpstr>
      <vt:lpstr>PowerPoint 簡報</vt:lpstr>
      <vt:lpstr>勞動法令保障的範圍-員工生活的每一天 </vt:lpstr>
      <vt:lpstr>參考文獻</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104年高中職以下學校 職業安全衛生宣導會</dc:title>
  <dc:creator>user</dc:creator>
  <cp:lastModifiedBy>曾國昌 [tc225925]</cp:lastModifiedBy>
  <cp:revision>44</cp:revision>
  <dcterms:created xsi:type="dcterms:W3CDTF">2019-07-05T05:48:36Z</dcterms:created>
  <dcterms:modified xsi:type="dcterms:W3CDTF">2019-07-08T06:57:49Z</dcterms:modified>
</cp:coreProperties>
</file>